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73" r:id="rId3"/>
    <p:sldId id="258" r:id="rId4"/>
    <p:sldId id="262" r:id="rId5"/>
    <p:sldId id="263" r:id="rId6"/>
    <p:sldId id="261" r:id="rId7"/>
    <p:sldId id="271" r:id="rId8"/>
    <p:sldId id="260" r:id="rId9"/>
    <p:sldId id="264" r:id="rId10"/>
    <p:sldId id="265" r:id="rId11"/>
    <p:sldId id="259" r:id="rId12"/>
    <p:sldId id="266" r:id="rId13"/>
    <p:sldId id="267" r:id="rId14"/>
    <p:sldId id="272" r:id="rId15"/>
    <p:sldId id="268" r:id="rId16"/>
    <p:sldId id="269" r:id="rId17"/>
    <p:sldId id="276" r:id="rId18"/>
    <p:sldId id="274" r:id="rId19"/>
    <p:sldId id="275" r:id="rId20"/>
    <p:sldId id="277" r:id="rId21"/>
    <p:sldId id="270"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Eczar Bold" panose="020B0604020202020204" charset="0"/>
      <p:regular r:id="rId28"/>
    </p:embeddedFont>
    <p:embeddedFont>
      <p:font typeface="Eczar Semi-Bold" panose="020B0604020202020204" charset="0"/>
      <p:regular r:id="rId29"/>
    </p:embeddedFont>
    <p:embeddedFont>
      <p:font typeface="Raleway" pitchFamily="2" charset="0"/>
      <p:regular r:id="rId30"/>
      <p:bold r:id="rId31"/>
      <p:italic r:id="rId32"/>
      <p:boldItalic r:id="rId33"/>
    </p:embeddedFont>
    <p:embeddedFont>
      <p:font typeface="Raleway Bold" charset="0"/>
      <p:regular r:id="rId34"/>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3384"/>
    <a:srgbClr val="EFDA84"/>
    <a:srgbClr val="EE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D7CF1A-B0D7-42DB-ACB8-588C63FE1334}" v="57" dt="2024-01-01T11:18:32.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p:cViewPr varScale="1">
        <p:scale>
          <a:sx n="53" d="100"/>
          <a:sy n="53" d="100"/>
        </p:scale>
        <p:origin x="83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5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i Bachina" userId="6cd97f22540e4698" providerId="LiveId" clId="{5CD7CF1A-B0D7-42DB-ACB8-588C63FE1334}"/>
    <pc:docChg chg="undo custSel addSld delSld modSld sldOrd">
      <pc:chgData name="Pavani Bachina" userId="6cd97f22540e4698" providerId="LiveId" clId="{5CD7CF1A-B0D7-42DB-ACB8-588C63FE1334}" dt="2024-01-02T14:22:44.998" v="1170" actId="1076"/>
      <pc:docMkLst>
        <pc:docMk/>
      </pc:docMkLst>
      <pc:sldChg chg="modSp mod">
        <pc:chgData name="Pavani Bachina" userId="6cd97f22540e4698" providerId="LiveId" clId="{5CD7CF1A-B0D7-42DB-ACB8-588C63FE1334}" dt="2023-12-29T15:02:47.265" v="0" actId="1076"/>
        <pc:sldMkLst>
          <pc:docMk/>
          <pc:sldMk cId="0" sldId="256"/>
        </pc:sldMkLst>
        <pc:spChg chg="mod">
          <ac:chgData name="Pavani Bachina" userId="6cd97f22540e4698" providerId="LiveId" clId="{5CD7CF1A-B0D7-42DB-ACB8-588C63FE1334}" dt="2023-12-29T15:02:47.265" v="0" actId="1076"/>
          <ac:spMkLst>
            <pc:docMk/>
            <pc:sldMk cId="0" sldId="256"/>
            <ac:spMk id="9" creationId="{00000000-0000-0000-0000-000000000000}"/>
          </ac:spMkLst>
        </pc:spChg>
      </pc:sldChg>
      <pc:sldChg chg="del">
        <pc:chgData name="Pavani Bachina" userId="6cd97f22540e4698" providerId="LiveId" clId="{5CD7CF1A-B0D7-42DB-ACB8-588C63FE1334}" dt="2023-12-30T06:15:00.169" v="607" actId="47"/>
        <pc:sldMkLst>
          <pc:docMk/>
          <pc:sldMk cId="0" sldId="257"/>
        </pc:sldMkLst>
      </pc:sldChg>
      <pc:sldChg chg="modSp mod">
        <pc:chgData name="Pavani Bachina" userId="6cd97f22540e4698" providerId="LiveId" clId="{5CD7CF1A-B0D7-42DB-ACB8-588C63FE1334}" dt="2023-12-30T13:51:58.751" v="793" actId="20577"/>
        <pc:sldMkLst>
          <pc:docMk/>
          <pc:sldMk cId="0" sldId="260"/>
        </pc:sldMkLst>
        <pc:spChg chg="mod">
          <ac:chgData name="Pavani Bachina" userId="6cd97f22540e4698" providerId="LiveId" clId="{5CD7CF1A-B0D7-42DB-ACB8-588C63FE1334}" dt="2023-12-30T13:51:58.751" v="793" actId="20577"/>
          <ac:spMkLst>
            <pc:docMk/>
            <pc:sldMk cId="0" sldId="260"/>
            <ac:spMk id="12" creationId="{4A7A37A8-B32F-A3B6-5C39-74E0FBCAFE37}"/>
          </ac:spMkLst>
        </pc:spChg>
      </pc:sldChg>
      <pc:sldChg chg="modSp mod">
        <pc:chgData name="Pavani Bachina" userId="6cd97f22540e4698" providerId="LiveId" clId="{5CD7CF1A-B0D7-42DB-ACB8-588C63FE1334}" dt="2024-01-02T13:56:55.137" v="1013" actId="20577"/>
        <pc:sldMkLst>
          <pc:docMk/>
          <pc:sldMk cId="0" sldId="262"/>
        </pc:sldMkLst>
        <pc:spChg chg="mod">
          <ac:chgData name="Pavani Bachina" userId="6cd97f22540e4698" providerId="LiveId" clId="{5CD7CF1A-B0D7-42DB-ACB8-588C63FE1334}" dt="2024-01-02T13:56:55.137" v="1013" actId="20577"/>
          <ac:spMkLst>
            <pc:docMk/>
            <pc:sldMk cId="0" sldId="262"/>
            <ac:spMk id="15" creationId="{00000000-0000-0000-0000-000000000000}"/>
          </ac:spMkLst>
        </pc:spChg>
      </pc:sldChg>
      <pc:sldChg chg="delSp modSp mod">
        <pc:chgData name="Pavani Bachina" userId="6cd97f22540e4698" providerId="LiveId" clId="{5CD7CF1A-B0D7-42DB-ACB8-588C63FE1334}" dt="2023-12-30T14:41:34.133" v="834"/>
        <pc:sldMkLst>
          <pc:docMk/>
          <pc:sldMk cId="0" sldId="263"/>
        </pc:sldMkLst>
        <pc:spChg chg="del mod">
          <ac:chgData name="Pavani Bachina" userId="6cd97f22540e4698" providerId="LiveId" clId="{5CD7CF1A-B0D7-42DB-ACB8-588C63FE1334}" dt="2023-12-30T14:41:34.133" v="834"/>
          <ac:spMkLst>
            <pc:docMk/>
            <pc:sldMk cId="0" sldId="263"/>
            <ac:spMk id="12" creationId="{00000000-0000-0000-0000-000000000000}"/>
          </ac:spMkLst>
        </pc:spChg>
        <pc:spChg chg="mod">
          <ac:chgData name="Pavani Bachina" userId="6cd97f22540e4698" providerId="LiveId" clId="{5CD7CF1A-B0D7-42DB-ACB8-588C63FE1334}" dt="2023-12-29T15:07:26.915" v="33" actId="20577"/>
          <ac:spMkLst>
            <pc:docMk/>
            <pc:sldMk cId="0" sldId="263"/>
            <ac:spMk id="25" creationId="{00000000-0000-0000-0000-000000000000}"/>
          </ac:spMkLst>
        </pc:spChg>
      </pc:sldChg>
      <pc:sldChg chg="modSp mod">
        <pc:chgData name="Pavani Bachina" userId="6cd97f22540e4698" providerId="LiveId" clId="{5CD7CF1A-B0D7-42DB-ACB8-588C63FE1334}" dt="2024-01-02T14:00:27.343" v="1020" actId="14100"/>
        <pc:sldMkLst>
          <pc:docMk/>
          <pc:sldMk cId="0" sldId="264"/>
        </pc:sldMkLst>
        <pc:spChg chg="mod">
          <ac:chgData name="Pavani Bachina" userId="6cd97f22540e4698" providerId="LiveId" clId="{5CD7CF1A-B0D7-42DB-ACB8-588C63FE1334}" dt="2024-01-02T14:00:14.919" v="1016" actId="1076"/>
          <ac:spMkLst>
            <pc:docMk/>
            <pc:sldMk cId="0" sldId="264"/>
            <ac:spMk id="15" creationId="{3634BE33-3630-9F95-AA38-F8BB80BD6E22}"/>
          </ac:spMkLst>
        </pc:spChg>
        <pc:picChg chg="mod">
          <ac:chgData name="Pavani Bachina" userId="6cd97f22540e4698" providerId="LiveId" clId="{5CD7CF1A-B0D7-42DB-ACB8-588C63FE1334}" dt="2024-01-02T14:00:20.780" v="1018" actId="14100"/>
          <ac:picMkLst>
            <pc:docMk/>
            <pc:sldMk cId="0" sldId="264"/>
            <ac:picMk id="4" creationId="{E1E6E558-CDA9-E28F-2145-63C7290F9D4B}"/>
          </ac:picMkLst>
        </pc:picChg>
        <pc:picChg chg="mod">
          <ac:chgData name="Pavani Bachina" userId="6cd97f22540e4698" providerId="LiveId" clId="{5CD7CF1A-B0D7-42DB-ACB8-588C63FE1334}" dt="2024-01-02T14:00:27.343" v="1020" actId="14100"/>
          <ac:picMkLst>
            <pc:docMk/>
            <pc:sldMk cId="0" sldId="264"/>
            <ac:picMk id="12" creationId="{DAECC000-42C3-C422-D95E-95897BCBB2F7}"/>
          </ac:picMkLst>
        </pc:picChg>
      </pc:sldChg>
      <pc:sldChg chg="modSp mod">
        <pc:chgData name="Pavani Bachina" userId="6cd97f22540e4698" providerId="LiveId" clId="{5CD7CF1A-B0D7-42DB-ACB8-588C63FE1334}" dt="2023-12-31T07:17:15.374" v="843" actId="20577"/>
        <pc:sldMkLst>
          <pc:docMk/>
          <pc:sldMk cId="0" sldId="265"/>
        </pc:sldMkLst>
        <pc:spChg chg="mod">
          <ac:chgData name="Pavani Bachina" userId="6cd97f22540e4698" providerId="LiveId" clId="{5CD7CF1A-B0D7-42DB-ACB8-588C63FE1334}" dt="2023-12-31T07:17:15.374" v="843" actId="20577"/>
          <ac:spMkLst>
            <pc:docMk/>
            <pc:sldMk cId="0" sldId="265"/>
            <ac:spMk id="19" creationId="{E44EF7D0-9DBB-DD9F-F9F4-E27724166771}"/>
          </ac:spMkLst>
        </pc:spChg>
      </pc:sldChg>
      <pc:sldChg chg="modSp mod">
        <pc:chgData name="Pavani Bachina" userId="6cd97f22540e4698" providerId="LiveId" clId="{5CD7CF1A-B0D7-42DB-ACB8-588C63FE1334}" dt="2024-01-02T14:03:16.214" v="1021" actId="14100"/>
        <pc:sldMkLst>
          <pc:docMk/>
          <pc:sldMk cId="0" sldId="266"/>
        </pc:sldMkLst>
        <pc:picChg chg="mod">
          <ac:chgData name="Pavani Bachina" userId="6cd97f22540e4698" providerId="LiveId" clId="{5CD7CF1A-B0D7-42DB-ACB8-588C63FE1334}" dt="2024-01-02T14:03:16.214" v="1021" actId="14100"/>
          <ac:picMkLst>
            <pc:docMk/>
            <pc:sldMk cId="0" sldId="266"/>
            <ac:picMk id="13" creationId="{3C78C39B-7241-3250-D4F5-EF0DA41C9D74}"/>
          </ac:picMkLst>
        </pc:picChg>
      </pc:sldChg>
      <pc:sldChg chg="modSp mod">
        <pc:chgData name="Pavani Bachina" userId="6cd97f22540e4698" providerId="LiveId" clId="{5CD7CF1A-B0D7-42DB-ACB8-588C63FE1334}" dt="2023-12-31T15:17:58.171" v="859" actId="20577"/>
        <pc:sldMkLst>
          <pc:docMk/>
          <pc:sldMk cId="0" sldId="267"/>
        </pc:sldMkLst>
        <pc:spChg chg="mod">
          <ac:chgData name="Pavani Bachina" userId="6cd97f22540e4698" providerId="LiveId" clId="{5CD7CF1A-B0D7-42DB-ACB8-588C63FE1334}" dt="2023-12-31T15:17:58.171" v="859" actId="20577"/>
          <ac:spMkLst>
            <pc:docMk/>
            <pc:sldMk cId="0" sldId="267"/>
            <ac:spMk id="5" creationId="{F9E38F3F-016E-0158-227B-A3C8B0B2705E}"/>
          </ac:spMkLst>
        </pc:spChg>
      </pc:sldChg>
      <pc:sldChg chg="modSp mod modTransition">
        <pc:chgData name="Pavani Bachina" userId="6cd97f22540e4698" providerId="LiveId" clId="{5CD7CF1A-B0D7-42DB-ACB8-588C63FE1334}" dt="2024-01-02T14:22:08.656" v="1169" actId="20577"/>
        <pc:sldMkLst>
          <pc:docMk/>
          <pc:sldMk cId="0" sldId="268"/>
        </pc:sldMkLst>
        <pc:spChg chg="mod">
          <ac:chgData name="Pavani Bachina" userId="6cd97f22540e4698" providerId="LiveId" clId="{5CD7CF1A-B0D7-42DB-ACB8-588C63FE1334}" dt="2024-01-02T14:12:42.640" v="1058" actId="20577"/>
          <ac:spMkLst>
            <pc:docMk/>
            <pc:sldMk cId="0" sldId="268"/>
            <ac:spMk id="4" creationId="{C1EDC8F6-C63A-991E-3C09-0D318184CF05}"/>
          </ac:spMkLst>
        </pc:spChg>
        <pc:spChg chg="mod">
          <ac:chgData name="Pavani Bachina" userId="6cd97f22540e4698" providerId="LiveId" clId="{5CD7CF1A-B0D7-42DB-ACB8-588C63FE1334}" dt="2024-01-02T14:22:08.656" v="1169" actId="20577"/>
          <ac:spMkLst>
            <pc:docMk/>
            <pc:sldMk cId="0" sldId="268"/>
            <ac:spMk id="9" creationId="{AB38F924-F788-5F75-DE0E-C8B7EAF02768}"/>
          </ac:spMkLst>
        </pc:spChg>
      </pc:sldChg>
      <pc:sldChg chg="addSp modSp mod modTransition">
        <pc:chgData name="Pavani Bachina" userId="6cd97f22540e4698" providerId="LiveId" clId="{5CD7CF1A-B0D7-42DB-ACB8-588C63FE1334}" dt="2023-12-30T08:13:49.648" v="731"/>
        <pc:sldMkLst>
          <pc:docMk/>
          <pc:sldMk cId="0" sldId="269"/>
        </pc:sldMkLst>
        <pc:spChg chg="add mod">
          <ac:chgData name="Pavani Bachina" userId="6cd97f22540e4698" providerId="LiveId" clId="{5CD7CF1A-B0D7-42DB-ACB8-588C63FE1334}" dt="2023-12-30T05:09:25.918" v="47" actId="2711"/>
          <ac:spMkLst>
            <pc:docMk/>
            <pc:sldMk cId="0" sldId="269"/>
            <ac:spMk id="7" creationId="{3AF0288F-4507-22F7-57BF-79B5D89C0F57}"/>
          </ac:spMkLst>
        </pc:spChg>
        <pc:picChg chg="mod">
          <ac:chgData name="Pavani Bachina" userId="6cd97f22540e4698" providerId="LiveId" clId="{5CD7CF1A-B0D7-42DB-ACB8-588C63FE1334}" dt="2023-12-30T05:17:05.297" v="48" actId="1076"/>
          <ac:picMkLst>
            <pc:docMk/>
            <pc:sldMk cId="0" sldId="269"/>
            <ac:picMk id="8" creationId="{D0B6CAE4-7258-6F60-FC6B-A32C7B0CD2EF}"/>
          </ac:picMkLst>
        </pc:picChg>
      </pc:sldChg>
      <pc:sldChg chg="modSp mod modTransition">
        <pc:chgData name="Pavani Bachina" userId="6cd97f22540e4698" providerId="LiveId" clId="{5CD7CF1A-B0D7-42DB-ACB8-588C63FE1334}" dt="2024-01-02T14:22:44.998" v="1170" actId="1076"/>
        <pc:sldMkLst>
          <pc:docMk/>
          <pc:sldMk cId="0" sldId="270"/>
        </pc:sldMkLst>
        <pc:spChg chg="mod">
          <ac:chgData name="Pavani Bachina" userId="6cd97f22540e4698" providerId="LiveId" clId="{5CD7CF1A-B0D7-42DB-ACB8-588C63FE1334}" dt="2024-01-02T14:22:44.998" v="1170" actId="1076"/>
          <ac:spMkLst>
            <pc:docMk/>
            <pc:sldMk cId="0" sldId="270"/>
            <ac:spMk id="11" creationId="{00000000-0000-0000-0000-000000000000}"/>
          </ac:spMkLst>
        </pc:spChg>
      </pc:sldChg>
      <pc:sldChg chg="modSp mod">
        <pc:chgData name="Pavani Bachina" userId="6cd97f22540e4698" providerId="LiveId" clId="{5CD7CF1A-B0D7-42DB-ACB8-588C63FE1334}" dt="2024-01-02T11:46:36.451" v="926" actId="20577"/>
        <pc:sldMkLst>
          <pc:docMk/>
          <pc:sldMk cId="1098076258" sldId="271"/>
        </pc:sldMkLst>
        <pc:spChg chg="mod">
          <ac:chgData name="Pavani Bachina" userId="6cd97f22540e4698" providerId="LiveId" clId="{5CD7CF1A-B0D7-42DB-ACB8-588C63FE1334}" dt="2024-01-02T11:46:36.451" v="926" actId="20577"/>
          <ac:spMkLst>
            <pc:docMk/>
            <pc:sldMk cId="1098076258" sldId="271"/>
            <ac:spMk id="19" creationId="{E2BBEB7F-340D-DA5D-FD88-10DFB5CCC434}"/>
          </ac:spMkLst>
        </pc:spChg>
      </pc:sldChg>
      <pc:sldChg chg="modSp mod modTransition">
        <pc:chgData name="Pavani Bachina" userId="6cd97f22540e4698" providerId="LiveId" clId="{5CD7CF1A-B0D7-42DB-ACB8-588C63FE1334}" dt="2024-01-02T14:10:45.226" v="1053" actId="20577"/>
        <pc:sldMkLst>
          <pc:docMk/>
          <pc:sldMk cId="3038313648" sldId="272"/>
        </pc:sldMkLst>
        <pc:spChg chg="mod">
          <ac:chgData name="Pavani Bachina" userId="6cd97f22540e4698" providerId="LiveId" clId="{5CD7CF1A-B0D7-42DB-ACB8-588C63FE1334}" dt="2024-01-02T14:06:57.115" v="1026" actId="255"/>
          <ac:spMkLst>
            <pc:docMk/>
            <pc:sldMk cId="3038313648" sldId="272"/>
            <ac:spMk id="9" creationId="{00000000-0000-0000-0000-000000000000}"/>
          </ac:spMkLst>
        </pc:spChg>
        <pc:spChg chg="mod">
          <ac:chgData name="Pavani Bachina" userId="6cd97f22540e4698" providerId="LiveId" clId="{5CD7CF1A-B0D7-42DB-ACB8-588C63FE1334}" dt="2024-01-02T14:10:45.226" v="1053" actId="20577"/>
          <ac:spMkLst>
            <pc:docMk/>
            <pc:sldMk cId="3038313648" sldId="272"/>
            <ac:spMk id="13" creationId="{F823EA8F-B965-1CBD-306C-388547855D79}"/>
          </ac:spMkLst>
        </pc:spChg>
        <pc:picChg chg="mod">
          <ac:chgData name="Pavani Bachina" userId="6cd97f22540e4698" providerId="LiveId" clId="{5CD7CF1A-B0D7-42DB-ACB8-588C63FE1334}" dt="2024-01-02T14:07:11.141" v="1028" actId="1076"/>
          <ac:picMkLst>
            <pc:docMk/>
            <pc:sldMk cId="3038313648" sldId="272"/>
            <ac:picMk id="15" creationId="{772BCAD1-23DE-830B-11EC-1C1EEED7EA5A}"/>
          </ac:picMkLst>
        </pc:picChg>
      </pc:sldChg>
      <pc:sldChg chg="addSp delSp modSp mod ord">
        <pc:chgData name="Pavani Bachina" userId="6cd97f22540e4698" providerId="LiveId" clId="{5CD7CF1A-B0D7-42DB-ACB8-588C63FE1334}" dt="2024-01-01T11:18:09.677" v="918" actId="14100"/>
        <pc:sldMkLst>
          <pc:docMk/>
          <pc:sldMk cId="3145062971" sldId="273"/>
        </pc:sldMkLst>
        <pc:spChg chg="del">
          <ac:chgData name="Pavani Bachina" userId="6cd97f22540e4698" providerId="LiveId" clId="{5CD7CF1A-B0D7-42DB-ACB8-588C63FE1334}" dt="2024-01-01T11:15:26.694" v="890" actId="478"/>
          <ac:spMkLst>
            <pc:docMk/>
            <pc:sldMk cId="3145062971" sldId="273"/>
            <ac:spMk id="2" creationId="{00000000-0000-0000-0000-000000000000}"/>
          </ac:spMkLst>
        </pc:spChg>
        <pc:spChg chg="del">
          <ac:chgData name="Pavani Bachina" userId="6cd97f22540e4698" providerId="LiveId" clId="{5CD7CF1A-B0D7-42DB-ACB8-588C63FE1334}" dt="2024-01-01T11:15:25.112" v="889" actId="478"/>
          <ac:spMkLst>
            <pc:docMk/>
            <pc:sldMk cId="3145062971" sldId="273"/>
            <ac:spMk id="3" creationId="{00000000-0000-0000-0000-000000000000}"/>
          </ac:spMkLst>
        </pc:spChg>
        <pc:spChg chg="del mod">
          <ac:chgData name="Pavani Bachina" userId="6cd97f22540e4698" providerId="LiveId" clId="{5CD7CF1A-B0D7-42DB-ACB8-588C63FE1334}" dt="2024-01-01T11:15:23.086" v="888" actId="478"/>
          <ac:spMkLst>
            <pc:docMk/>
            <pc:sldMk cId="3145062971" sldId="273"/>
            <ac:spMk id="4" creationId="{00000000-0000-0000-0000-000000000000}"/>
          </ac:spMkLst>
        </pc:spChg>
        <pc:spChg chg="del">
          <ac:chgData name="Pavani Bachina" userId="6cd97f22540e4698" providerId="LiveId" clId="{5CD7CF1A-B0D7-42DB-ACB8-588C63FE1334}" dt="2024-01-01T11:15:19.399" v="887" actId="478"/>
          <ac:spMkLst>
            <pc:docMk/>
            <pc:sldMk cId="3145062971" sldId="273"/>
            <ac:spMk id="5" creationId="{00000000-0000-0000-0000-000000000000}"/>
          </ac:spMkLst>
        </pc:spChg>
        <pc:spChg chg="del">
          <ac:chgData name="Pavani Bachina" userId="6cd97f22540e4698" providerId="LiveId" clId="{5CD7CF1A-B0D7-42DB-ACB8-588C63FE1334}" dt="2024-01-01T11:15:16.620" v="886" actId="478"/>
          <ac:spMkLst>
            <pc:docMk/>
            <pc:sldMk cId="3145062971" sldId="273"/>
            <ac:spMk id="6" creationId="{00000000-0000-0000-0000-000000000000}"/>
          </ac:spMkLst>
        </pc:spChg>
        <pc:spChg chg="del">
          <ac:chgData name="Pavani Bachina" userId="6cd97f22540e4698" providerId="LiveId" clId="{5CD7CF1A-B0D7-42DB-ACB8-588C63FE1334}" dt="2024-01-01T11:15:14.722" v="885" actId="478"/>
          <ac:spMkLst>
            <pc:docMk/>
            <pc:sldMk cId="3145062971" sldId="273"/>
            <ac:spMk id="7" creationId="{00000000-0000-0000-0000-000000000000}"/>
          </ac:spMkLst>
        </pc:spChg>
        <pc:spChg chg="del">
          <ac:chgData name="Pavani Bachina" userId="6cd97f22540e4698" providerId="LiveId" clId="{5CD7CF1A-B0D7-42DB-ACB8-588C63FE1334}" dt="2023-12-30T05:18:26.330" v="54" actId="478"/>
          <ac:spMkLst>
            <pc:docMk/>
            <pc:sldMk cId="3145062971" sldId="273"/>
            <ac:spMk id="8" creationId="{00000000-0000-0000-0000-000000000000}"/>
          </ac:spMkLst>
        </pc:spChg>
        <pc:spChg chg="add del mod">
          <ac:chgData name="Pavani Bachina" userId="6cd97f22540e4698" providerId="LiveId" clId="{5CD7CF1A-B0D7-42DB-ACB8-588C63FE1334}" dt="2024-01-01T11:11:32.234" v="866" actId="478"/>
          <ac:spMkLst>
            <pc:docMk/>
            <pc:sldMk cId="3145062971" sldId="273"/>
            <ac:spMk id="8" creationId="{49B2EC9B-7CFE-35AA-8316-A99ACE8E03AA}"/>
          </ac:spMkLst>
        </pc:spChg>
        <pc:spChg chg="del mod">
          <ac:chgData name="Pavani Bachina" userId="6cd97f22540e4698" providerId="LiveId" clId="{5CD7CF1A-B0D7-42DB-ACB8-588C63FE1334}" dt="2023-12-30T05:18:33.063" v="58"/>
          <ac:spMkLst>
            <pc:docMk/>
            <pc:sldMk cId="3145062971" sldId="273"/>
            <ac:spMk id="9" creationId="{00000000-0000-0000-0000-000000000000}"/>
          </ac:spMkLst>
        </pc:spChg>
        <pc:spChg chg="del mod">
          <ac:chgData name="Pavani Bachina" userId="6cd97f22540e4698" providerId="LiveId" clId="{5CD7CF1A-B0D7-42DB-ACB8-588C63FE1334}" dt="2023-12-30T05:18:24.365" v="53"/>
          <ac:spMkLst>
            <pc:docMk/>
            <pc:sldMk cId="3145062971" sldId="273"/>
            <ac:spMk id="10" creationId="{00000000-0000-0000-0000-000000000000}"/>
          </ac:spMkLst>
        </pc:spChg>
        <pc:spChg chg="add mod">
          <ac:chgData name="Pavani Bachina" userId="6cd97f22540e4698" providerId="LiveId" clId="{5CD7CF1A-B0D7-42DB-ACB8-588C63FE1334}" dt="2024-01-01T11:17:08.822" v="914" actId="207"/>
          <ac:spMkLst>
            <pc:docMk/>
            <pc:sldMk cId="3145062971" sldId="273"/>
            <ac:spMk id="11" creationId="{1EFE6CBA-2D13-5D40-CA0C-113654DF35F5}"/>
          </ac:spMkLst>
        </pc:spChg>
        <pc:graphicFrameChg chg="add del">
          <ac:chgData name="Pavani Bachina" userId="6cd97f22540e4698" providerId="LiveId" clId="{5CD7CF1A-B0D7-42DB-ACB8-588C63FE1334}" dt="2024-01-01T11:11:28.756" v="864"/>
          <ac:graphicFrameMkLst>
            <pc:docMk/>
            <pc:sldMk cId="3145062971" sldId="273"/>
            <ac:graphicFrameMk id="9" creationId="{FDC2F391-914F-6DC2-5EDD-4B023B95761B}"/>
          </ac:graphicFrameMkLst>
        </pc:graphicFrameChg>
        <pc:graphicFrameChg chg="add mod ord">
          <ac:chgData name="Pavani Bachina" userId="6cd97f22540e4698" providerId="LiveId" clId="{5CD7CF1A-B0D7-42DB-ACB8-588C63FE1334}" dt="2024-01-01T11:18:09.677" v="918" actId="14100"/>
          <ac:graphicFrameMkLst>
            <pc:docMk/>
            <pc:sldMk cId="3145062971" sldId="273"/>
            <ac:graphicFrameMk id="10" creationId="{DA061969-DBD1-5448-0FEA-7F62B3822129}"/>
          </ac:graphicFrameMkLst>
        </pc:graphicFrameChg>
        <pc:picChg chg="del">
          <ac:chgData name="Pavani Bachina" userId="6cd97f22540e4698" providerId="LiveId" clId="{5CD7CF1A-B0D7-42DB-ACB8-588C63FE1334}" dt="2023-12-30T05:18:33.063" v="56" actId="478"/>
          <ac:picMkLst>
            <pc:docMk/>
            <pc:sldMk cId="3145062971" sldId="273"/>
            <ac:picMk id="12" creationId="{78B12AFA-5231-CAF6-71FC-EAF5AB88B18D}"/>
          </ac:picMkLst>
        </pc:picChg>
      </pc:sldChg>
      <pc:sldChg chg="addSp delSp modSp mod ord modTransition">
        <pc:chgData name="Pavani Bachina" userId="6cd97f22540e4698" providerId="LiveId" clId="{5CD7CF1A-B0D7-42DB-ACB8-588C63FE1334}" dt="2024-01-02T13:41:39.226" v="1011" actId="1076"/>
        <pc:sldMkLst>
          <pc:docMk/>
          <pc:sldMk cId="99529937" sldId="274"/>
        </pc:sldMkLst>
        <pc:spChg chg="add mod">
          <ac:chgData name="Pavani Bachina" userId="6cd97f22540e4698" providerId="LiveId" clId="{5CD7CF1A-B0D7-42DB-ACB8-588C63FE1334}" dt="2024-01-02T13:41:39.226" v="1011" actId="1076"/>
          <ac:spMkLst>
            <pc:docMk/>
            <pc:sldMk cId="99529937" sldId="274"/>
            <ac:spMk id="10" creationId="{CB123FE7-F577-26C5-72A0-4741A7813A7B}"/>
          </ac:spMkLst>
        </pc:spChg>
        <pc:spChg chg="del mod">
          <ac:chgData name="Pavani Bachina" userId="6cd97f22540e4698" providerId="LiveId" clId="{5CD7CF1A-B0D7-42DB-ACB8-588C63FE1334}" dt="2023-12-30T05:18:46.103" v="66"/>
          <ac:spMkLst>
            <pc:docMk/>
            <pc:sldMk cId="99529937" sldId="274"/>
            <ac:spMk id="11" creationId="{00000000-0000-0000-0000-000000000000}"/>
          </ac:spMkLst>
        </pc:spChg>
        <pc:spChg chg="add mod">
          <ac:chgData name="Pavani Bachina" userId="6cd97f22540e4698" providerId="LiveId" clId="{5CD7CF1A-B0D7-42DB-ACB8-588C63FE1334}" dt="2024-01-02T13:41:34.654" v="1010" actId="1076"/>
          <ac:spMkLst>
            <pc:docMk/>
            <pc:sldMk cId="99529937" sldId="274"/>
            <ac:spMk id="14" creationId="{F98AA879-4738-7210-705D-5CC9812660F1}"/>
          </ac:spMkLst>
        </pc:spChg>
        <pc:spChg chg="add mod">
          <ac:chgData name="Pavani Bachina" userId="6cd97f22540e4698" providerId="LiveId" clId="{5CD7CF1A-B0D7-42DB-ACB8-588C63FE1334}" dt="2024-01-02T13:41:11.420" v="1005" actId="1076"/>
          <ac:spMkLst>
            <pc:docMk/>
            <pc:sldMk cId="99529937" sldId="274"/>
            <ac:spMk id="15" creationId="{6B5D5EB9-A62D-3C3C-E862-53CFB73416B5}"/>
          </ac:spMkLst>
        </pc:spChg>
        <pc:spChg chg="add del mod">
          <ac:chgData name="Pavani Bachina" userId="6cd97f22540e4698" providerId="LiveId" clId="{5CD7CF1A-B0D7-42DB-ACB8-588C63FE1334}" dt="2023-12-30T08:12:25.427" v="723"/>
          <ac:spMkLst>
            <pc:docMk/>
            <pc:sldMk cId="99529937" sldId="274"/>
            <ac:spMk id="18" creationId="{C4782EB2-E037-2660-3CA2-0094E6B93ACA}"/>
          </ac:spMkLst>
        </pc:spChg>
        <pc:spChg chg="del mod">
          <ac:chgData name="Pavani Bachina" userId="6cd97f22540e4698" providerId="LiveId" clId="{5CD7CF1A-B0D7-42DB-ACB8-588C63FE1334}" dt="2023-12-30T05:18:46.103" v="64"/>
          <ac:spMkLst>
            <pc:docMk/>
            <pc:sldMk cId="99529937" sldId="274"/>
            <ac:spMk id="19" creationId="{E44EF7D0-9DBB-DD9F-F9F4-E27724166771}"/>
          </ac:spMkLst>
        </pc:spChg>
        <pc:spChg chg="add mod">
          <ac:chgData name="Pavani Bachina" userId="6cd97f22540e4698" providerId="LiveId" clId="{5CD7CF1A-B0D7-42DB-ACB8-588C63FE1334}" dt="2024-01-02T13:41:06.380" v="1004" actId="14100"/>
          <ac:spMkLst>
            <pc:docMk/>
            <pc:sldMk cId="99529937" sldId="274"/>
            <ac:spMk id="20" creationId="{3A0E9492-A404-CE45-98E2-076C765BDB3D}"/>
          </ac:spMkLst>
        </pc:spChg>
        <pc:picChg chg="del">
          <ac:chgData name="Pavani Bachina" userId="6cd97f22540e4698" providerId="LiveId" clId="{5CD7CF1A-B0D7-42DB-ACB8-588C63FE1334}" dt="2023-12-30T05:18:36.176" v="59" actId="478"/>
          <ac:picMkLst>
            <pc:docMk/>
            <pc:sldMk cId="99529937" sldId="274"/>
            <ac:picMk id="13" creationId="{81D8D82A-49DD-DAC7-A7E8-1A0D2A2FD46F}"/>
          </ac:picMkLst>
        </pc:picChg>
        <pc:picChg chg="del">
          <ac:chgData name="Pavani Bachina" userId="6cd97f22540e4698" providerId="LiveId" clId="{5CD7CF1A-B0D7-42DB-ACB8-588C63FE1334}" dt="2023-12-30T05:18:37.588" v="60" actId="478"/>
          <ac:picMkLst>
            <pc:docMk/>
            <pc:sldMk cId="99529937" sldId="274"/>
            <ac:picMk id="17" creationId="{95059FC4-5D0D-AF07-6EF2-9C87CBF4E868}"/>
          </ac:picMkLst>
        </pc:picChg>
      </pc:sldChg>
      <pc:sldChg chg="addSp delSp modSp mod ord modTransition">
        <pc:chgData name="Pavani Bachina" userId="6cd97f22540e4698" providerId="LiveId" clId="{5CD7CF1A-B0D7-42DB-ACB8-588C63FE1334}" dt="2023-12-30T06:00:50.897" v="474"/>
        <pc:sldMkLst>
          <pc:docMk/>
          <pc:sldMk cId="3103701062" sldId="275"/>
        </pc:sldMkLst>
        <pc:spChg chg="mod">
          <ac:chgData name="Pavani Bachina" userId="6cd97f22540e4698" providerId="LiveId" clId="{5CD7CF1A-B0D7-42DB-ACB8-588C63FE1334}" dt="2023-12-30T05:31:33.254" v="220"/>
          <ac:spMkLst>
            <pc:docMk/>
            <pc:sldMk cId="3103701062" sldId="275"/>
            <ac:spMk id="4" creationId="{6C1BABEE-8159-58DA-331B-2FBC4F2E922F}"/>
          </ac:spMkLst>
        </pc:spChg>
        <pc:spChg chg="mod">
          <ac:chgData name="Pavani Bachina" userId="6cd97f22540e4698" providerId="LiveId" clId="{5CD7CF1A-B0D7-42DB-ACB8-588C63FE1334}" dt="2023-12-30T05:31:33.254" v="220"/>
          <ac:spMkLst>
            <pc:docMk/>
            <pc:sldMk cId="3103701062" sldId="275"/>
            <ac:spMk id="9" creationId="{81D66AFC-9FE1-FA94-D6F7-17D45A4054AF}"/>
          </ac:spMkLst>
        </pc:spChg>
        <pc:spChg chg="mod">
          <ac:chgData name="Pavani Bachina" userId="6cd97f22540e4698" providerId="LiveId" clId="{5CD7CF1A-B0D7-42DB-ACB8-588C63FE1334}" dt="2023-12-30T05:49:19.760" v="381" actId="1076"/>
          <ac:spMkLst>
            <pc:docMk/>
            <pc:sldMk cId="3103701062" sldId="275"/>
            <ac:spMk id="11" creationId="{00000000-0000-0000-0000-000000000000}"/>
          </ac:spMkLst>
        </pc:spChg>
        <pc:spChg chg="mod">
          <ac:chgData name="Pavani Bachina" userId="6cd97f22540e4698" providerId="LiveId" clId="{5CD7CF1A-B0D7-42DB-ACB8-588C63FE1334}" dt="2023-12-30T05:31:33.254" v="220"/>
          <ac:spMkLst>
            <pc:docMk/>
            <pc:sldMk cId="3103701062" sldId="275"/>
            <ac:spMk id="13" creationId="{3682ECAA-DCA0-8C65-4B0C-65EC011C2914}"/>
          </ac:spMkLst>
        </pc:spChg>
        <pc:spChg chg="mod">
          <ac:chgData name="Pavani Bachina" userId="6cd97f22540e4698" providerId="LiveId" clId="{5CD7CF1A-B0D7-42DB-ACB8-588C63FE1334}" dt="2023-12-30T05:31:33.254" v="220"/>
          <ac:spMkLst>
            <pc:docMk/>
            <pc:sldMk cId="3103701062" sldId="275"/>
            <ac:spMk id="17" creationId="{F0CE773E-7D0E-7CD1-AC01-B15054F20372}"/>
          </ac:spMkLst>
        </pc:spChg>
        <pc:spChg chg="add mod">
          <ac:chgData name="Pavani Bachina" userId="6cd97f22540e4698" providerId="LiveId" clId="{5CD7CF1A-B0D7-42DB-ACB8-588C63FE1334}" dt="2023-12-30T05:54:20.571" v="405" actId="14100"/>
          <ac:spMkLst>
            <pc:docMk/>
            <pc:sldMk cId="3103701062" sldId="275"/>
            <ac:spMk id="18" creationId="{2028D58D-9FEB-A61E-9C32-5A79F028EDF3}"/>
          </ac:spMkLst>
        </pc:spChg>
        <pc:spChg chg="add del mod">
          <ac:chgData name="Pavani Bachina" userId="6cd97f22540e4698" providerId="LiveId" clId="{5CD7CF1A-B0D7-42DB-ACB8-588C63FE1334}" dt="2023-12-30T05:35:45.379" v="260" actId="478"/>
          <ac:spMkLst>
            <pc:docMk/>
            <pc:sldMk cId="3103701062" sldId="275"/>
            <ac:spMk id="19" creationId="{38EFA065-3BF0-A0DA-58EC-456BE721D790}"/>
          </ac:spMkLst>
        </pc:spChg>
        <pc:spChg chg="add del mod">
          <ac:chgData name="Pavani Bachina" userId="6cd97f22540e4698" providerId="LiveId" clId="{5CD7CF1A-B0D7-42DB-ACB8-588C63FE1334}" dt="2023-12-30T05:38:11.968" v="284"/>
          <ac:spMkLst>
            <pc:docMk/>
            <pc:sldMk cId="3103701062" sldId="275"/>
            <ac:spMk id="20" creationId="{EC3AD9CD-3293-1FE6-2139-965CA01EB407}"/>
          </ac:spMkLst>
        </pc:spChg>
        <pc:spChg chg="add del mod">
          <ac:chgData name="Pavani Bachina" userId="6cd97f22540e4698" providerId="LiveId" clId="{5CD7CF1A-B0D7-42DB-ACB8-588C63FE1334}" dt="2023-12-30T05:38:11.976" v="286"/>
          <ac:spMkLst>
            <pc:docMk/>
            <pc:sldMk cId="3103701062" sldId="275"/>
            <ac:spMk id="21" creationId="{FACD27AF-3A28-8ED9-0FBE-C42DF3FB67EB}"/>
          </ac:spMkLst>
        </pc:spChg>
        <pc:spChg chg="add del mod">
          <ac:chgData name="Pavani Bachina" userId="6cd97f22540e4698" providerId="LiveId" clId="{5CD7CF1A-B0D7-42DB-ACB8-588C63FE1334}" dt="2023-12-30T05:38:11.968" v="282"/>
          <ac:spMkLst>
            <pc:docMk/>
            <pc:sldMk cId="3103701062" sldId="275"/>
            <ac:spMk id="22" creationId="{A4BDDDD2-6FE5-3A2C-5364-C4C57ED67C79}"/>
          </ac:spMkLst>
        </pc:spChg>
        <pc:spChg chg="add del mod">
          <ac:chgData name="Pavani Bachina" userId="6cd97f22540e4698" providerId="LiveId" clId="{5CD7CF1A-B0D7-42DB-ACB8-588C63FE1334}" dt="2023-12-30T05:40:36.113" v="368"/>
          <ac:spMkLst>
            <pc:docMk/>
            <pc:sldMk cId="3103701062" sldId="275"/>
            <ac:spMk id="23" creationId="{07F05AFA-F10B-D531-FD75-ECF0D4E62293}"/>
          </ac:spMkLst>
        </pc:spChg>
        <pc:spChg chg="add del mod">
          <ac:chgData name="Pavani Bachina" userId="6cd97f22540e4698" providerId="LiveId" clId="{5CD7CF1A-B0D7-42DB-ACB8-588C63FE1334}" dt="2023-12-30T05:40:36.113" v="370"/>
          <ac:spMkLst>
            <pc:docMk/>
            <pc:sldMk cId="3103701062" sldId="275"/>
            <ac:spMk id="24" creationId="{C2C0C70F-C7B8-6EDA-9A09-C52E8EF026DC}"/>
          </ac:spMkLst>
        </pc:spChg>
        <pc:spChg chg="add del mod">
          <ac:chgData name="Pavani Bachina" userId="6cd97f22540e4698" providerId="LiveId" clId="{5CD7CF1A-B0D7-42DB-ACB8-588C63FE1334}" dt="2023-12-30T05:40:36.113" v="372"/>
          <ac:spMkLst>
            <pc:docMk/>
            <pc:sldMk cId="3103701062" sldId="275"/>
            <ac:spMk id="25" creationId="{B3A1896A-6A61-DDC7-5BA5-4562394C1CF0}"/>
          </ac:spMkLst>
        </pc:spChg>
        <pc:spChg chg="add mod">
          <ac:chgData name="Pavani Bachina" userId="6cd97f22540e4698" providerId="LiveId" clId="{5CD7CF1A-B0D7-42DB-ACB8-588C63FE1334}" dt="2023-12-30T05:54:06.546" v="401" actId="1076"/>
          <ac:spMkLst>
            <pc:docMk/>
            <pc:sldMk cId="3103701062" sldId="275"/>
            <ac:spMk id="27" creationId="{1CF088A9-6547-55B1-CDC6-60116EC20E0C}"/>
          </ac:spMkLst>
        </pc:spChg>
        <pc:spChg chg="add mod">
          <ac:chgData name="Pavani Bachina" userId="6cd97f22540e4698" providerId="LiveId" clId="{5CD7CF1A-B0D7-42DB-ACB8-588C63FE1334}" dt="2023-12-30T05:54:54.937" v="411" actId="1076"/>
          <ac:spMkLst>
            <pc:docMk/>
            <pc:sldMk cId="3103701062" sldId="275"/>
            <ac:spMk id="28" creationId="{FDC209DF-8FFD-50E4-F484-8BCC7C25C619}"/>
          </ac:spMkLst>
        </pc:spChg>
        <pc:spChg chg="add mod">
          <ac:chgData name="Pavani Bachina" userId="6cd97f22540e4698" providerId="LiveId" clId="{5CD7CF1A-B0D7-42DB-ACB8-588C63FE1334}" dt="2023-12-30T05:54:40.184" v="408" actId="1076"/>
          <ac:spMkLst>
            <pc:docMk/>
            <pc:sldMk cId="3103701062" sldId="275"/>
            <ac:spMk id="29" creationId="{A1B9BDC0-7839-4A7A-13FE-E5F648AB6B21}"/>
          </ac:spMkLst>
        </pc:spChg>
        <pc:spChg chg="add mod">
          <ac:chgData name="Pavani Bachina" userId="6cd97f22540e4698" providerId="LiveId" clId="{5CD7CF1A-B0D7-42DB-ACB8-588C63FE1334}" dt="2023-12-30T05:55:00.669" v="412" actId="1076"/>
          <ac:spMkLst>
            <pc:docMk/>
            <pc:sldMk cId="3103701062" sldId="275"/>
            <ac:spMk id="30" creationId="{7BB0AAD5-F668-42CA-5EF4-22379EDCE384}"/>
          </ac:spMkLst>
        </pc:spChg>
        <pc:spChg chg="add del mod">
          <ac:chgData name="Pavani Bachina" userId="6cd97f22540e4698" providerId="LiveId" clId="{5CD7CF1A-B0D7-42DB-ACB8-588C63FE1334}" dt="2023-12-30T05:52:10.546" v="393"/>
          <ac:spMkLst>
            <pc:docMk/>
            <pc:sldMk cId="3103701062" sldId="275"/>
            <ac:spMk id="31" creationId="{67BF4FC2-BCB2-7C1A-A15E-E486884D8D26}"/>
          </ac:spMkLst>
        </pc:spChg>
        <pc:spChg chg="mod">
          <ac:chgData name="Pavani Bachina" userId="6cd97f22540e4698" providerId="LiveId" clId="{5CD7CF1A-B0D7-42DB-ACB8-588C63FE1334}" dt="2023-12-30T05:52:04.949" v="389"/>
          <ac:spMkLst>
            <pc:docMk/>
            <pc:sldMk cId="3103701062" sldId="275"/>
            <ac:spMk id="33" creationId="{D220FF49-A9AA-175E-B82D-39DEFE563798}"/>
          </ac:spMkLst>
        </pc:spChg>
        <pc:spChg chg="mod">
          <ac:chgData name="Pavani Bachina" userId="6cd97f22540e4698" providerId="LiveId" clId="{5CD7CF1A-B0D7-42DB-ACB8-588C63FE1334}" dt="2023-12-30T05:52:16.392" v="395"/>
          <ac:spMkLst>
            <pc:docMk/>
            <pc:sldMk cId="3103701062" sldId="275"/>
            <ac:spMk id="35" creationId="{24E10ABE-C2AD-BEC8-D7E3-E1A8C526D8F3}"/>
          </ac:spMkLst>
        </pc:spChg>
        <pc:spChg chg="add mod ord">
          <ac:chgData name="Pavani Bachina" userId="6cd97f22540e4698" providerId="LiveId" clId="{5CD7CF1A-B0D7-42DB-ACB8-588C63FE1334}" dt="2023-12-30T05:54:47.070" v="410" actId="167"/>
          <ac:spMkLst>
            <pc:docMk/>
            <pc:sldMk cId="3103701062" sldId="275"/>
            <ac:spMk id="36" creationId="{49A7B488-6F59-BBFF-7D20-A365F9877BC3}"/>
          </ac:spMkLst>
        </pc:spChg>
        <pc:spChg chg="add mod">
          <ac:chgData name="Pavani Bachina" userId="6cd97f22540e4698" providerId="LiveId" clId="{5CD7CF1A-B0D7-42DB-ACB8-588C63FE1334}" dt="2023-12-30T05:56:27.742" v="423"/>
          <ac:spMkLst>
            <pc:docMk/>
            <pc:sldMk cId="3103701062" sldId="275"/>
            <ac:spMk id="37" creationId="{9B3115E1-2675-4FD7-DE3F-845441160FC9}"/>
          </ac:spMkLst>
        </pc:spChg>
        <pc:spChg chg="add mod">
          <ac:chgData name="Pavani Bachina" userId="6cd97f22540e4698" providerId="LiveId" clId="{5CD7CF1A-B0D7-42DB-ACB8-588C63FE1334}" dt="2023-12-30T05:56:43.435" v="425"/>
          <ac:spMkLst>
            <pc:docMk/>
            <pc:sldMk cId="3103701062" sldId="275"/>
            <ac:spMk id="38" creationId="{B66DC63C-AE03-4135-B063-6CB41C3DA93E}"/>
          </ac:spMkLst>
        </pc:spChg>
        <pc:spChg chg="add mod">
          <ac:chgData name="Pavani Bachina" userId="6cd97f22540e4698" providerId="LiveId" clId="{5CD7CF1A-B0D7-42DB-ACB8-588C63FE1334}" dt="2023-12-30T05:57:01.117" v="427"/>
          <ac:spMkLst>
            <pc:docMk/>
            <pc:sldMk cId="3103701062" sldId="275"/>
            <ac:spMk id="39" creationId="{453249C5-97A7-27F2-CB1D-B8AD5689B127}"/>
          </ac:spMkLst>
        </pc:spChg>
        <pc:spChg chg="add mod">
          <ac:chgData name="Pavani Bachina" userId="6cd97f22540e4698" providerId="LiveId" clId="{5CD7CF1A-B0D7-42DB-ACB8-588C63FE1334}" dt="2023-12-30T05:58:38.780" v="463" actId="1076"/>
          <ac:spMkLst>
            <pc:docMk/>
            <pc:sldMk cId="3103701062" sldId="275"/>
            <ac:spMk id="40" creationId="{DB9974E0-FEA6-C07D-37B2-0EBC912B0BE2}"/>
          </ac:spMkLst>
        </pc:spChg>
        <pc:grpChg chg="add mod">
          <ac:chgData name="Pavani Bachina" userId="6cd97f22540e4698" providerId="LiveId" clId="{5CD7CF1A-B0D7-42DB-ACB8-588C63FE1334}" dt="2023-12-30T05:53:54.849" v="400" actId="554"/>
          <ac:grpSpMkLst>
            <pc:docMk/>
            <pc:sldMk cId="3103701062" sldId="275"/>
            <ac:grpSpMk id="3" creationId="{503774D1-DAC5-EB59-7DF8-6232D9C7072B}"/>
          </ac:grpSpMkLst>
        </pc:grpChg>
        <pc:grpChg chg="add del mod">
          <ac:chgData name="Pavani Bachina" userId="6cd97f22540e4698" providerId="LiveId" clId="{5CD7CF1A-B0D7-42DB-ACB8-588C63FE1334}" dt="2023-12-30T05:52:10.546" v="391" actId="478"/>
          <ac:grpSpMkLst>
            <pc:docMk/>
            <pc:sldMk cId="3103701062" sldId="275"/>
            <ac:grpSpMk id="5" creationId="{E0AA27C7-5641-FF0B-5690-5376484073E5}"/>
          </ac:grpSpMkLst>
        </pc:grpChg>
        <pc:grpChg chg="add del mod ord">
          <ac:chgData name="Pavani Bachina" userId="6cd97f22540e4698" providerId="LiveId" clId="{5CD7CF1A-B0D7-42DB-ACB8-588C63FE1334}" dt="2023-12-30T05:52:14.993" v="394" actId="478"/>
          <ac:grpSpMkLst>
            <pc:docMk/>
            <pc:sldMk cId="3103701062" sldId="275"/>
            <ac:grpSpMk id="10" creationId="{2C430AEE-FDB1-F101-F495-5522B340F7B2}"/>
          </ac:grpSpMkLst>
        </pc:grpChg>
        <pc:grpChg chg="add del mod">
          <ac:chgData name="Pavani Bachina" userId="6cd97f22540e4698" providerId="LiveId" clId="{5CD7CF1A-B0D7-42DB-ACB8-588C63FE1334}" dt="2023-12-30T05:51:56.151" v="387" actId="478"/>
          <ac:grpSpMkLst>
            <pc:docMk/>
            <pc:sldMk cId="3103701062" sldId="275"/>
            <ac:grpSpMk id="15" creationId="{CC849F18-3EE8-06C9-98F7-B933731CB966}"/>
          </ac:grpSpMkLst>
        </pc:grpChg>
        <pc:grpChg chg="add mod ord">
          <ac:chgData name="Pavani Bachina" userId="6cd97f22540e4698" providerId="LiveId" clId="{5CD7CF1A-B0D7-42DB-ACB8-588C63FE1334}" dt="2023-12-30T05:54:33.856" v="407" actId="167"/>
          <ac:grpSpMkLst>
            <pc:docMk/>
            <pc:sldMk cId="3103701062" sldId="275"/>
            <ac:grpSpMk id="32" creationId="{01099054-7EC3-2689-0C98-B2CEE3EE7C8F}"/>
          </ac:grpSpMkLst>
        </pc:grpChg>
        <pc:grpChg chg="add mod ord">
          <ac:chgData name="Pavani Bachina" userId="6cd97f22540e4698" providerId="LiveId" clId="{5CD7CF1A-B0D7-42DB-ACB8-588C63FE1334}" dt="2023-12-30T05:54:43.793" v="409" actId="167"/>
          <ac:grpSpMkLst>
            <pc:docMk/>
            <pc:sldMk cId="3103701062" sldId="275"/>
            <ac:grpSpMk id="34" creationId="{CFCBCE59-0884-DF61-0330-DB9D6FC525A3}"/>
          </ac:grpSpMkLst>
        </pc:grpChg>
        <pc:picChg chg="del">
          <ac:chgData name="Pavani Bachina" userId="6cd97f22540e4698" providerId="LiveId" clId="{5CD7CF1A-B0D7-42DB-ACB8-588C63FE1334}" dt="2023-12-30T05:18:48.268" v="67" actId="478"/>
          <ac:picMkLst>
            <pc:docMk/>
            <pc:sldMk cId="3103701062" sldId="275"/>
            <ac:picMk id="14" creationId="{2D72B7DD-ED5B-B48C-3395-67E5517658A0}"/>
          </ac:picMkLst>
        </pc:picChg>
        <pc:picChg chg="del">
          <ac:chgData name="Pavani Bachina" userId="6cd97f22540e4698" providerId="LiveId" clId="{5CD7CF1A-B0D7-42DB-ACB8-588C63FE1334}" dt="2023-12-30T05:18:49.869" v="68" actId="478"/>
          <ac:picMkLst>
            <pc:docMk/>
            <pc:sldMk cId="3103701062" sldId="275"/>
            <ac:picMk id="16" creationId="{15A8422F-E515-75E5-8A74-E91712757073}"/>
          </ac:picMkLst>
        </pc:picChg>
      </pc:sldChg>
      <pc:sldChg chg="modSp mod ord modTransition">
        <pc:chgData name="Pavani Bachina" userId="6cd97f22540e4698" providerId="LiveId" clId="{5CD7CF1A-B0D7-42DB-ACB8-588C63FE1334}" dt="2023-12-30T08:13:47.757" v="730"/>
        <pc:sldMkLst>
          <pc:docMk/>
          <pc:sldMk cId="3749671376" sldId="276"/>
        </pc:sldMkLst>
        <pc:spChg chg="mod">
          <ac:chgData name="Pavani Bachina" userId="6cd97f22540e4698" providerId="LiveId" clId="{5CD7CF1A-B0D7-42DB-ACB8-588C63FE1334}" dt="2023-12-29T15:11:28.189" v="35" actId="14100"/>
          <ac:spMkLst>
            <pc:docMk/>
            <pc:sldMk cId="3749671376" sldId="276"/>
            <ac:spMk id="8" creationId="{00000000-0000-0000-0000-000000000000}"/>
          </ac:spMkLst>
        </pc:spChg>
      </pc:sldChg>
      <pc:sldChg chg="addSp delSp modSp mod">
        <pc:chgData name="Pavani Bachina" userId="6cd97f22540e4698" providerId="LiveId" clId="{5CD7CF1A-B0D7-42DB-ACB8-588C63FE1334}" dt="2023-12-30T06:14:30.318" v="606" actId="167"/>
        <pc:sldMkLst>
          <pc:docMk/>
          <pc:sldMk cId="778718543" sldId="277"/>
        </pc:sldMkLst>
        <pc:spChg chg="add del mod">
          <ac:chgData name="Pavani Bachina" userId="6cd97f22540e4698" providerId="LiveId" clId="{5CD7CF1A-B0D7-42DB-ACB8-588C63FE1334}" dt="2023-12-30T05:59:25.302" v="470"/>
          <ac:spMkLst>
            <pc:docMk/>
            <pc:sldMk cId="778718543" sldId="277"/>
            <ac:spMk id="2" creationId="{C69C7EC9-08DE-E248-2B3A-56CDAD2F8CB4}"/>
          </ac:spMkLst>
        </pc:spChg>
        <pc:spChg chg="add mod">
          <ac:chgData name="Pavani Bachina" userId="6cd97f22540e4698" providerId="LiveId" clId="{5CD7CF1A-B0D7-42DB-ACB8-588C63FE1334}" dt="2023-12-30T06:11:38.022" v="603" actId="1076"/>
          <ac:spMkLst>
            <pc:docMk/>
            <pc:sldMk cId="778718543" sldId="277"/>
            <ac:spMk id="3" creationId="{301B0416-048F-BDA6-7C64-D13ED3FA8018}"/>
          </ac:spMkLst>
        </pc:spChg>
        <pc:spChg chg="mod">
          <ac:chgData name="Pavani Bachina" userId="6cd97f22540e4698" providerId="LiveId" clId="{5CD7CF1A-B0D7-42DB-ACB8-588C63FE1334}" dt="2023-12-30T05:59:19.425" v="467"/>
          <ac:spMkLst>
            <pc:docMk/>
            <pc:sldMk cId="778718543" sldId="277"/>
            <ac:spMk id="11" creationId="{32626172-687C-80DA-50AB-61A9F936242A}"/>
          </ac:spMkLst>
        </pc:spChg>
        <pc:spChg chg="mod">
          <ac:chgData name="Pavani Bachina" userId="6cd97f22540e4698" providerId="LiveId" clId="{5CD7CF1A-B0D7-42DB-ACB8-588C63FE1334}" dt="2023-12-30T05:59:19.425" v="467"/>
          <ac:spMkLst>
            <pc:docMk/>
            <pc:sldMk cId="778718543" sldId="277"/>
            <ac:spMk id="13" creationId="{74EED839-9B14-05D4-D454-F8C4AC3A0308}"/>
          </ac:spMkLst>
        </pc:spChg>
        <pc:spChg chg="mod">
          <ac:chgData name="Pavani Bachina" userId="6cd97f22540e4698" providerId="LiveId" clId="{5CD7CF1A-B0D7-42DB-ACB8-588C63FE1334}" dt="2023-12-30T06:00:42.754" v="473" actId="1076"/>
          <ac:spMkLst>
            <pc:docMk/>
            <pc:sldMk cId="778718543" sldId="277"/>
            <ac:spMk id="15" creationId="{BB504311-2197-1289-6F52-4722854C93DD}"/>
          </ac:spMkLst>
        </pc:spChg>
        <pc:spChg chg="add mod">
          <ac:chgData name="Pavani Bachina" userId="6cd97f22540e4698" providerId="LiveId" clId="{5CD7CF1A-B0D7-42DB-ACB8-588C63FE1334}" dt="2023-12-30T06:10:07.119" v="589" actId="255"/>
          <ac:spMkLst>
            <pc:docMk/>
            <pc:sldMk cId="778718543" sldId="277"/>
            <ac:spMk id="16" creationId="{61663ACE-1B54-C71E-2BE7-88A15EF9C9F4}"/>
          </ac:spMkLst>
        </pc:spChg>
        <pc:spChg chg="add mod">
          <ac:chgData name="Pavani Bachina" userId="6cd97f22540e4698" providerId="LiveId" clId="{5CD7CF1A-B0D7-42DB-ACB8-588C63FE1334}" dt="2023-12-30T06:09:37.914" v="585" actId="108"/>
          <ac:spMkLst>
            <pc:docMk/>
            <pc:sldMk cId="778718543" sldId="277"/>
            <ac:spMk id="17" creationId="{00761714-E749-3531-8C34-050B898E9634}"/>
          </ac:spMkLst>
        </pc:spChg>
        <pc:spChg chg="add mod">
          <ac:chgData name="Pavani Bachina" userId="6cd97f22540e4698" providerId="LiveId" clId="{5CD7CF1A-B0D7-42DB-ACB8-588C63FE1334}" dt="2023-12-30T06:09:15.637" v="567" actId="20577"/>
          <ac:spMkLst>
            <pc:docMk/>
            <pc:sldMk cId="778718543" sldId="277"/>
            <ac:spMk id="18" creationId="{84DF3AAD-E955-D311-0757-5C3C978FFB96}"/>
          </ac:spMkLst>
        </pc:spChg>
        <pc:spChg chg="add mod">
          <ac:chgData name="Pavani Bachina" userId="6cd97f22540e4698" providerId="LiveId" clId="{5CD7CF1A-B0D7-42DB-ACB8-588C63FE1334}" dt="2023-12-30T06:09:00.044" v="547" actId="20577"/>
          <ac:spMkLst>
            <pc:docMk/>
            <pc:sldMk cId="778718543" sldId="277"/>
            <ac:spMk id="19" creationId="{A625D34E-1E12-C67D-3278-8BB3D254C49D}"/>
          </ac:spMkLst>
        </pc:spChg>
        <pc:spChg chg="add mod">
          <ac:chgData name="Pavani Bachina" userId="6cd97f22540e4698" providerId="LiveId" clId="{5CD7CF1A-B0D7-42DB-ACB8-588C63FE1334}" dt="2023-12-30T06:09:29.107" v="584" actId="20577"/>
          <ac:spMkLst>
            <pc:docMk/>
            <pc:sldMk cId="778718543" sldId="277"/>
            <ac:spMk id="20" creationId="{4F1F2673-A473-1D2B-40CD-595070B69F8B}"/>
          </ac:spMkLst>
        </pc:spChg>
        <pc:spChg chg="add mod">
          <ac:chgData name="Pavani Bachina" userId="6cd97f22540e4698" providerId="LiveId" clId="{5CD7CF1A-B0D7-42DB-ACB8-588C63FE1334}" dt="2023-12-30T06:10:58.943" v="598" actId="20577"/>
          <ac:spMkLst>
            <pc:docMk/>
            <pc:sldMk cId="778718543" sldId="277"/>
            <ac:spMk id="21" creationId="{E54C54B4-31FB-4933-4A6D-D6B922751A43}"/>
          </ac:spMkLst>
        </pc:spChg>
        <pc:spChg chg="add mod">
          <ac:chgData name="Pavani Bachina" userId="6cd97f22540e4698" providerId="LiveId" clId="{5CD7CF1A-B0D7-42DB-ACB8-588C63FE1334}" dt="2023-12-30T06:11:02.496" v="600" actId="20577"/>
          <ac:spMkLst>
            <pc:docMk/>
            <pc:sldMk cId="778718543" sldId="277"/>
            <ac:spMk id="22" creationId="{F0A0D38D-8E7D-AEEE-9CC2-14655851542C}"/>
          </ac:spMkLst>
        </pc:spChg>
        <pc:spChg chg="add mod">
          <ac:chgData name="Pavani Bachina" userId="6cd97f22540e4698" providerId="LiveId" clId="{5CD7CF1A-B0D7-42DB-ACB8-588C63FE1334}" dt="2023-12-30T06:11:56.382" v="605" actId="255"/>
          <ac:spMkLst>
            <pc:docMk/>
            <pc:sldMk cId="778718543" sldId="277"/>
            <ac:spMk id="23" creationId="{3482E5C4-3CB2-481F-DEF7-F27ADAEBBDB2}"/>
          </ac:spMkLst>
        </pc:spChg>
        <pc:spChg chg="add mod">
          <ac:chgData name="Pavani Bachina" userId="6cd97f22540e4698" providerId="LiveId" clId="{5CD7CF1A-B0D7-42DB-ACB8-588C63FE1334}" dt="2023-12-30T06:00:13.286" v="471" actId="1076"/>
          <ac:spMkLst>
            <pc:docMk/>
            <pc:sldMk cId="778718543" sldId="277"/>
            <ac:spMk id="24" creationId="{A141B346-84B8-9F78-077E-EC442CA0F39D}"/>
          </ac:spMkLst>
        </pc:spChg>
        <pc:grpChg chg="add mod">
          <ac:chgData name="Pavani Bachina" userId="6cd97f22540e4698" providerId="LiveId" clId="{5CD7CF1A-B0D7-42DB-ACB8-588C63FE1334}" dt="2023-12-30T06:00:32.198" v="472" actId="1076"/>
          <ac:grpSpMkLst>
            <pc:docMk/>
            <pc:sldMk cId="778718543" sldId="277"/>
            <ac:grpSpMk id="4" creationId="{6A155DEA-62FD-06DC-2110-9CFA8A0C8775}"/>
          </ac:grpSpMkLst>
        </pc:grpChg>
        <pc:grpChg chg="add mod">
          <ac:chgData name="Pavani Bachina" userId="6cd97f22540e4698" providerId="LiveId" clId="{5CD7CF1A-B0D7-42DB-ACB8-588C63FE1334}" dt="2023-12-30T06:00:32.198" v="472" actId="1076"/>
          <ac:grpSpMkLst>
            <pc:docMk/>
            <pc:sldMk cId="778718543" sldId="277"/>
            <ac:grpSpMk id="12" creationId="{783758F8-7CAC-27FB-1D22-B7F50447CB42}"/>
          </ac:grpSpMkLst>
        </pc:grpChg>
        <pc:grpChg chg="add mod ord">
          <ac:chgData name="Pavani Bachina" userId="6cd97f22540e4698" providerId="LiveId" clId="{5CD7CF1A-B0D7-42DB-ACB8-588C63FE1334}" dt="2023-12-30T06:14:30.318" v="606" actId="167"/>
          <ac:grpSpMkLst>
            <pc:docMk/>
            <pc:sldMk cId="778718543" sldId="277"/>
            <ac:grpSpMk id="14" creationId="{091DD314-EB80-CF4D-1EA5-5161D11878E7}"/>
          </ac:grpSpMkLst>
        </pc:grpChg>
      </pc:sldChg>
      <pc:sldChg chg="add del">
        <pc:chgData name="Pavani Bachina" userId="6cd97f22540e4698" providerId="LiveId" clId="{5CD7CF1A-B0D7-42DB-ACB8-588C63FE1334}" dt="2023-12-30T05:58:55.577" v="465" actId="47"/>
        <pc:sldMkLst>
          <pc:docMk/>
          <pc:sldMk cId="1024934067" sldId="278"/>
        </pc:sldMkLst>
      </pc:sldChg>
      <pc:sldChg chg="new del">
        <pc:chgData name="Pavani Bachina" userId="6cd97f22540e4698" providerId="LiveId" clId="{5CD7CF1A-B0D7-42DB-ACB8-588C63FE1334}" dt="2024-01-02T13:57:57.537" v="1015" actId="680"/>
        <pc:sldMkLst>
          <pc:docMk/>
          <pc:sldMk cId="3168420153" sldId="278"/>
        </pc:sldMkLst>
      </pc:sldChg>
      <pc:sldChg chg="add del">
        <pc:chgData name="Pavani Bachina" userId="6cd97f22540e4698" providerId="LiveId" clId="{5CD7CF1A-B0D7-42DB-ACB8-588C63FE1334}" dt="2024-01-01T11:16:02.927" v="893" actId="2696"/>
        <pc:sldMkLst>
          <pc:docMk/>
          <pc:sldMk cId="3172487857"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5BC16-D9DD-4B1A-B43B-6680074BA83E}"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9EA57-6946-4DCB-98BF-7734633A6B49}" type="slidenum">
              <a:rPr lang="en-US" smtClean="0"/>
              <a:t>‹#›</a:t>
            </a:fld>
            <a:endParaRPr lang="en-US"/>
          </a:p>
        </p:txBody>
      </p:sp>
    </p:spTree>
    <p:extLst>
      <p:ext uri="{BB962C8B-B14F-4D97-AF65-F5344CB8AC3E}">
        <p14:creationId xmlns:p14="http://schemas.microsoft.com/office/powerpoint/2010/main" val="1571559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C9EA57-6946-4DCB-98BF-7734633A6B49}" type="slidenum">
              <a:rPr lang="en-US" smtClean="0"/>
              <a:t>3</a:t>
            </a:fld>
            <a:endParaRPr lang="en-US"/>
          </a:p>
        </p:txBody>
      </p:sp>
    </p:spTree>
    <p:extLst>
      <p:ext uri="{BB962C8B-B14F-4D97-AF65-F5344CB8AC3E}">
        <p14:creationId xmlns:p14="http://schemas.microsoft.com/office/powerpoint/2010/main" val="2140029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svg"/><Relationship Id="rId7"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4.png"/><Relationship Id="rId7" Type="http://schemas.openxmlformats.org/officeDocument/2006/relationships/image" Target="../media/image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2984660">
            <a:off x="15459392" y="358695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119339" y="-4507184"/>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US"/>
          </a:p>
        </p:txBody>
      </p:sp>
      <p:sp>
        <p:nvSpPr>
          <p:cNvPr id="4" name="Freeform 4"/>
          <p:cNvSpPr/>
          <p:nvPr/>
        </p:nvSpPr>
        <p:spPr>
          <a:xfrm rot="-1264648">
            <a:off x="-2042291" y="3086100"/>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5014947" y="4938208"/>
            <a:ext cx="10029895" cy="9014368"/>
          </a:xfrm>
          <a:custGeom>
            <a:avLst/>
            <a:gdLst/>
            <a:ahLst/>
            <a:cxnLst/>
            <a:rect l="l" t="t" r="r" b="b"/>
            <a:pathLst>
              <a:path w="10029895" h="9014368">
                <a:moveTo>
                  <a:pt x="0" y="0"/>
                </a:moveTo>
                <a:lnTo>
                  <a:pt x="10029894" y="0"/>
                </a:lnTo>
                <a:lnTo>
                  <a:pt x="10029894" y="9014368"/>
                </a:lnTo>
                <a:lnTo>
                  <a:pt x="0" y="9014368"/>
                </a:lnTo>
                <a:lnTo>
                  <a:pt x="0" y="0"/>
                </a:lnTo>
                <a:close/>
              </a:path>
            </a:pathLst>
          </a:custGeom>
          <a:blipFill>
            <a:blip r:embed="rId4"/>
            <a:stretch>
              <a:fillRect/>
            </a:stretch>
          </a:blipFill>
        </p:spPr>
        <p:txBody>
          <a:bodyPr/>
          <a:lstStyle/>
          <a:p>
            <a:endParaRPr lang="en-US"/>
          </a:p>
        </p:txBody>
      </p:sp>
      <p:sp>
        <p:nvSpPr>
          <p:cNvPr id="6" name="Freeform 6"/>
          <p:cNvSpPr/>
          <p:nvPr/>
        </p:nvSpPr>
        <p:spPr>
          <a:xfrm>
            <a:off x="14584680" y="-244978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7" name="Freeform 7"/>
          <p:cNvSpPr/>
          <p:nvPr/>
        </p:nvSpPr>
        <p:spPr>
          <a:xfrm rot="6495018">
            <a:off x="-1249695" y="5438343"/>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3352800" y="2319424"/>
            <a:ext cx="11391171" cy="4459554"/>
          </a:xfrm>
          <a:prstGeom prst="rect">
            <a:avLst/>
          </a:prstGeom>
        </p:spPr>
        <p:txBody>
          <a:bodyPr wrap="square" lIns="0" tIns="0" rIns="0" bIns="0" rtlCol="0" anchor="t">
            <a:spAutoFit/>
          </a:bodyPr>
          <a:lstStyle/>
          <a:p>
            <a:pPr algn="ctr">
              <a:lnSpc>
                <a:spcPts val="17250"/>
              </a:lnSpc>
            </a:pPr>
            <a:r>
              <a:rPr lang="en-US" sz="15000" dirty="0">
                <a:solidFill>
                  <a:srgbClr val="273384"/>
                </a:solidFill>
                <a:latin typeface="Eczar Bold"/>
              </a:rPr>
              <a:t>MITRON BANK</a:t>
            </a:r>
          </a:p>
        </p:txBody>
      </p:sp>
      <p:sp>
        <p:nvSpPr>
          <p:cNvPr id="9" name="TextBox 9"/>
          <p:cNvSpPr txBox="1"/>
          <p:nvPr/>
        </p:nvSpPr>
        <p:spPr>
          <a:xfrm>
            <a:off x="3733800" y="7069417"/>
            <a:ext cx="13179708" cy="936154"/>
          </a:xfrm>
          <a:prstGeom prst="rect">
            <a:avLst/>
          </a:prstGeom>
        </p:spPr>
        <p:txBody>
          <a:bodyPr lIns="0" tIns="0" rIns="0" bIns="0" rtlCol="0" anchor="t">
            <a:spAutoFit/>
          </a:bodyPr>
          <a:lstStyle/>
          <a:p>
            <a:pPr algn="ctr">
              <a:lnSpc>
                <a:spcPts val="7334"/>
              </a:lnSpc>
            </a:pPr>
            <a:r>
              <a:rPr lang="en-US" sz="4500" dirty="0">
                <a:solidFill>
                  <a:srgbClr val="273384"/>
                </a:solidFill>
                <a:latin typeface="Eczar Semi-Bold"/>
              </a:rPr>
              <a:t>INSIGHTS TO PRODUCT STRATEGY TEAM</a:t>
            </a:r>
          </a:p>
        </p:txBody>
      </p:sp>
      <p:sp>
        <p:nvSpPr>
          <p:cNvPr id="10" name="Freeform 10"/>
          <p:cNvSpPr/>
          <p:nvPr/>
        </p:nvSpPr>
        <p:spPr>
          <a:xfrm rot="-2700000">
            <a:off x="-1551070" y="-4895564"/>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11" name="Freeform 11"/>
          <p:cNvSpPr/>
          <p:nvPr/>
        </p:nvSpPr>
        <p:spPr>
          <a:xfrm rot="-3442328">
            <a:off x="12759754" y="6160928"/>
            <a:ext cx="7406640" cy="8229600"/>
          </a:xfrm>
          <a:custGeom>
            <a:avLst/>
            <a:gdLst/>
            <a:ahLst/>
            <a:cxnLst/>
            <a:rect l="l" t="t" r="r" b="b"/>
            <a:pathLst>
              <a:path w="7406640" h="8229600">
                <a:moveTo>
                  <a:pt x="0" y="0"/>
                </a:moveTo>
                <a:lnTo>
                  <a:pt x="7406640" y="0"/>
                </a:lnTo>
                <a:lnTo>
                  <a:pt x="7406640" y="8229600"/>
                </a:lnTo>
                <a:lnTo>
                  <a:pt x="0" y="8229600"/>
                </a:lnTo>
                <a:lnTo>
                  <a:pt x="0" y="0"/>
                </a:lnTo>
                <a:close/>
              </a:path>
            </a:pathLst>
          </a:custGeom>
          <a:blipFill>
            <a:blip r:embed="rId5"/>
            <a:stretch>
              <a:fillRect/>
            </a:stretch>
          </a:blipFill>
        </p:spPr>
        <p:txBody>
          <a:bodyPr/>
          <a:lstStyle/>
          <a:p>
            <a:endParaRPr lang="en-US"/>
          </a:p>
        </p:txBody>
      </p:sp>
      <p:sp>
        <p:nvSpPr>
          <p:cNvPr id="15" name="TextBox 15"/>
          <p:cNvSpPr txBox="1"/>
          <p:nvPr/>
        </p:nvSpPr>
        <p:spPr>
          <a:xfrm>
            <a:off x="2554146" y="8391896"/>
            <a:ext cx="13179708" cy="655564"/>
          </a:xfrm>
          <a:prstGeom prst="rect">
            <a:avLst/>
          </a:prstGeom>
        </p:spPr>
        <p:txBody>
          <a:bodyPr lIns="0" tIns="0" rIns="0" bIns="0" rtlCol="0" anchor="t">
            <a:spAutoFit/>
          </a:bodyPr>
          <a:lstStyle/>
          <a:p>
            <a:pPr algn="ctr">
              <a:lnSpc>
                <a:spcPts val="5705"/>
              </a:lnSpc>
            </a:pPr>
            <a:r>
              <a:rPr lang="en-US" sz="3500" dirty="0">
                <a:solidFill>
                  <a:srgbClr val="000000"/>
                </a:solidFill>
                <a:latin typeface="Raleway"/>
              </a:rPr>
              <a:t>Presented by Pavani Bachina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txBody>
          <a:bodyPr/>
          <a:lstStyle/>
          <a:p>
            <a:endParaRPr lang="en-US"/>
          </a:p>
        </p:txBody>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txBody>
          <a:bodyPr/>
          <a:lstStyle/>
          <a:p>
            <a:endParaRPr lang="en-US"/>
          </a:p>
        </p:txBody>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txBody>
          <a:bodyPr/>
          <a:lstStyle/>
          <a:p>
            <a:endParaRPr lang="en-US"/>
          </a:p>
        </p:txBody>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7854171" y="1044187"/>
            <a:ext cx="7245430" cy="2728183"/>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The largest spending month is September (22%), followed by August (19%) and October (16%). </a:t>
            </a:r>
          </a:p>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It is evident that the majority of monthly spending is made by salaried IT employees, business owners and other salaried employees following closely after.</a:t>
            </a:r>
            <a:endParaRPr lang="en-US" sz="2400" dirty="0">
              <a:solidFill>
                <a:srgbClr val="000000"/>
              </a:solidFill>
              <a:latin typeface="Raleway" pitchFamily="2" charset="0"/>
            </a:endParaRPr>
          </a:p>
        </p:txBody>
      </p:sp>
      <p:pic>
        <p:nvPicPr>
          <p:cNvPr id="13" name="Picture 12">
            <a:extLst>
              <a:ext uri="{FF2B5EF4-FFF2-40B4-BE49-F238E27FC236}">
                <a16:creationId xmlns:a16="http://schemas.microsoft.com/office/drawing/2014/main" id="{81D8D82A-49DD-DAC7-A7E8-1A0D2A2FD46F}"/>
              </a:ext>
            </a:extLst>
          </p:cNvPr>
          <p:cNvPicPr>
            <a:picLocks noChangeAspect="1"/>
          </p:cNvPicPr>
          <p:nvPr/>
        </p:nvPicPr>
        <p:blipFill>
          <a:blip r:embed="rId6"/>
          <a:stretch>
            <a:fillRect/>
          </a:stretch>
        </p:blipFill>
        <p:spPr>
          <a:xfrm>
            <a:off x="-449164" y="724861"/>
            <a:ext cx="7867706" cy="3543300"/>
          </a:xfrm>
          <a:prstGeom prst="rect">
            <a:avLst/>
          </a:prstGeom>
        </p:spPr>
      </p:pic>
      <p:pic>
        <p:nvPicPr>
          <p:cNvPr id="17" name="Picture 16">
            <a:extLst>
              <a:ext uri="{FF2B5EF4-FFF2-40B4-BE49-F238E27FC236}">
                <a16:creationId xmlns:a16="http://schemas.microsoft.com/office/drawing/2014/main" id="{95059FC4-5D0D-AF07-6EF2-9C87CBF4E868}"/>
              </a:ext>
            </a:extLst>
          </p:cNvPr>
          <p:cNvPicPr>
            <a:picLocks noChangeAspect="1"/>
          </p:cNvPicPr>
          <p:nvPr/>
        </p:nvPicPr>
        <p:blipFill>
          <a:blip r:embed="rId7"/>
          <a:stretch>
            <a:fillRect/>
          </a:stretch>
        </p:blipFill>
        <p:spPr>
          <a:xfrm>
            <a:off x="-364352" y="5676900"/>
            <a:ext cx="7665898" cy="3355930"/>
          </a:xfrm>
          <a:prstGeom prst="rect">
            <a:avLst/>
          </a:prstGeom>
        </p:spPr>
      </p:pic>
      <p:sp>
        <p:nvSpPr>
          <p:cNvPr id="19" name="TextBox 11">
            <a:extLst>
              <a:ext uri="{FF2B5EF4-FFF2-40B4-BE49-F238E27FC236}">
                <a16:creationId xmlns:a16="http://schemas.microsoft.com/office/drawing/2014/main" id="{E44EF7D0-9DBB-DD9F-F9F4-E27724166771}"/>
              </a:ext>
            </a:extLst>
          </p:cNvPr>
          <p:cNvSpPr txBox="1"/>
          <p:nvPr/>
        </p:nvSpPr>
        <p:spPr>
          <a:xfrm>
            <a:off x="7825511" y="5790722"/>
            <a:ext cx="7976305" cy="3651512"/>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The most common payment methods are credit cards (41%), debit cards (22%), and UPI (26%). </a:t>
            </a:r>
          </a:p>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Bills, electronics, and health &amp; wellness are the categories where credit card usage is highest. </a:t>
            </a:r>
          </a:p>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The majority of purchases done with UPI are for groceries, electronics, and </a:t>
            </a:r>
            <a:r>
              <a:rPr lang="en-US" sz="2400" dirty="0">
                <a:solidFill>
                  <a:srgbClr val="000000"/>
                </a:solidFill>
                <a:latin typeface="Raleway" pitchFamily="2" charset="0"/>
                <a:ea typeface="Calibri" panose="020F0502020204030204" pitchFamily="34" charset="0"/>
                <a:cs typeface="DokChampa" panose="020B0502040204020203" pitchFamily="34" charset="-34"/>
              </a:rPr>
              <a:t>bills</a:t>
            </a: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 </a:t>
            </a:r>
          </a:p>
          <a:p>
            <a:pPr marL="342900" indent="-342900">
              <a:lnSpc>
                <a:spcPts val="3640"/>
              </a:lnSpc>
              <a:buFont typeface="Arial" panose="020B0604020202020204" pitchFamily="34" charset="0"/>
              <a:buChar char="•"/>
            </a:pPr>
            <a:r>
              <a:rPr lang="en-US" sz="2400" dirty="0">
                <a:solidFill>
                  <a:srgbClr val="000000"/>
                </a:solidFill>
                <a:latin typeface="Raleway" pitchFamily="2" charset="0"/>
                <a:ea typeface="Calibri" panose="020F0502020204030204" pitchFamily="34" charset="0"/>
                <a:cs typeface="DokChampa" panose="020B0502040204020203" pitchFamily="34" charset="-34"/>
              </a:rPr>
              <a:t>Customers mostly use</a:t>
            </a: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 debit card for groceries, bills, health &amp; wellness.</a:t>
            </a:r>
            <a:endParaRPr lang="en-US" sz="2400" dirty="0">
              <a:solidFill>
                <a:srgbClr val="000000"/>
              </a:solidFill>
              <a:latin typeface="Raleway"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a:off x="4618759" y="1341494"/>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2792599">
            <a:off x="15869006" y="6270652"/>
            <a:ext cx="3938319" cy="3222261"/>
          </a:xfrm>
          <a:custGeom>
            <a:avLst/>
            <a:gdLst/>
            <a:ahLst/>
            <a:cxnLst/>
            <a:rect l="l" t="t" r="r" b="b"/>
            <a:pathLst>
              <a:path w="3938319" h="3222261">
                <a:moveTo>
                  <a:pt x="0" y="0"/>
                </a:moveTo>
                <a:lnTo>
                  <a:pt x="3938319" y="0"/>
                </a:lnTo>
                <a:lnTo>
                  <a:pt x="3938319" y="3222261"/>
                </a:lnTo>
                <a:lnTo>
                  <a:pt x="0" y="3222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593932">
            <a:off x="12348771" y="-1959981"/>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6"/>
            <a:stretch>
              <a:fillRect/>
            </a:stretch>
          </a:blipFill>
        </p:spPr>
        <p:txBody>
          <a:bodyPr/>
          <a:lstStyle/>
          <a:p>
            <a:endParaRPr lang="en-US"/>
          </a:p>
        </p:txBody>
      </p:sp>
      <p:sp>
        <p:nvSpPr>
          <p:cNvPr id="5" name="Freeform 5"/>
          <p:cNvSpPr/>
          <p:nvPr/>
        </p:nvSpPr>
        <p:spPr>
          <a:xfrm rot="5970019">
            <a:off x="13558552" y="-385928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4191000" y="1292"/>
            <a:ext cx="8745681" cy="1436291"/>
          </a:xfrm>
          <a:prstGeom prst="rect">
            <a:avLst/>
          </a:prstGeom>
        </p:spPr>
        <p:txBody>
          <a:bodyPr wrap="square" lIns="0" tIns="0" rIns="0" bIns="0" rtlCol="0" anchor="t">
            <a:spAutoFit/>
          </a:bodyPr>
          <a:lstStyle/>
          <a:p>
            <a:pPr algn="ctr">
              <a:lnSpc>
                <a:spcPts val="11175"/>
              </a:lnSpc>
            </a:pPr>
            <a:r>
              <a:rPr lang="en-US" sz="8799" dirty="0">
                <a:solidFill>
                  <a:srgbClr val="273384"/>
                </a:solidFill>
                <a:latin typeface="Eczar Bold"/>
                <a:ea typeface="Eczar Bold"/>
              </a:rPr>
              <a:t>﻿Key Customers</a:t>
            </a:r>
          </a:p>
        </p:txBody>
      </p:sp>
      <p:sp>
        <p:nvSpPr>
          <p:cNvPr id="7" name="Freeform 7"/>
          <p:cNvSpPr/>
          <p:nvPr/>
        </p:nvSpPr>
        <p:spPr>
          <a:xfrm>
            <a:off x="-1606838" y="965110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514600" y="2578175"/>
            <a:ext cx="11688915" cy="2773644"/>
          </a:xfrm>
          <a:prstGeom prst="rect">
            <a:avLst/>
          </a:prstGeom>
        </p:spPr>
        <p:txBody>
          <a:bodyPr lIns="0" tIns="0" rIns="0" bIns="0" rtlCol="0" anchor="t">
            <a:spAutoFit/>
          </a:bodyPr>
          <a:lstStyle/>
          <a:p>
            <a:pPr marL="0" marR="0">
              <a:lnSpc>
                <a:spcPct val="107000"/>
              </a:lnSpc>
              <a:spcBef>
                <a:spcPts val="0"/>
              </a:spcBef>
              <a:spcAft>
                <a:spcPts val="800"/>
              </a:spcAft>
            </a:pPr>
            <a:r>
              <a:rPr lang="en-US" sz="3200" kern="100" dirty="0">
                <a:solidFill>
                  <a:srgbClr val="000000"/>
                </a:solidFill>
                <a:effectLst/>
                <a:latin typeface="Raleway" pitchFamily="2" charset="0"/>
                <a:ea typeface="Calibri" panose="020F0502020204030204" pitchFamily="34" charset="0"/>
                <a:cs typeface="DokChampa" panose="020B0502040204020203" pitchFamily="34" charset="-34"/>
              </a:rPr>
              <a:t>We have taken into consideration the top 1000 customers out of 4000 based on average utilization percentage. The best customer's average usage is 77.37%, whereas the average utilization of these 1000 customers is 60%.</a:t>
            </a:r>
            <a:endParaRPr lang="en-US" sz="3200" kern="100" dirty="0">
              <a:effectLst/>
              <a:latin typeface="Raleway" pitchFamily="2" charset="0"/>
              <a:ea typeface="Calibri" panose="020F0502020204030204" pitchFamily="34" charset="0"/>
            </a:endParaRPr>
          </a:p>
          <a:p>
            <a:pPr algn="ctr">
              <a:lnSpc>
                <a:spcPts val="4890"/>
              </a:lnSpc>
            </a:pPr>
            <a:endParaRPr lang="en-US" sz="3000" b="1" dirty="0">
              <a:solidFill>
                <a:srgbClr val="000000"/>
              </a:solidFill>
              <a:latin typeface="Raleway"/>
            </a:endParaRPr>
          </a:p>
        </p:txBody>
      </p:sp>
      <p:sp>
        <p:nvSpPr>
          <p:cNvPr id="9" name="Freeform 9"/>
          <p:cNvSpPr/>
          <p:nvPr/>
        </p:nvSpPr>
        <p:spPr>
          <a:xfrm rot="3451795">
            <a:off x="-5080388" y="514135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txBody>
          <a:bodyPr/>
          <a:lstStyle/>
          <a:p>
            <a:endParaRPr lang="en-US"/>
          </a:p>
        </p:txBody>
      </p:sp>
      <p:sp>
        <p:nvSpPr>
          <p:cNvPr id="10" name="Freeform 10"/>
          <p:cNvSpPr/>
          <p:nvPr/>
        </p:nvSpPr>
        <p:spPr>
          <a:xfrm rot="-4917954">
            <a:off x="-4992845" y="1489398"/>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7"/>
            <a:stretch>
              <a:fillRect/>
            </a:stretch>
          </a:blipFill>
        </p:spPr>
        <p:txBody>
          <a:bodyPr/>
          <a:lstStyle/>
          <a:p>
            <a:endParaRPr lang="en-US"/>
          </a:p>
        </p:txBody>
      </p:sp>
      <p:pic>
        <p:nvPicPr>
          <p:cNvPr id="12" name="Picture 11">
            <a:extLst>
              <a:ext uri="{FF2B5EF4-FFF2-40B4-BE49-F238E27FC236}">
                <a16:creationId xmlns:a16="http://schemas.microsoft.com/office/drawing/2014/main" id="{165282BD-C001-93C4-A7FB-6E85C56ADF22}"/>
              </a:ext>
            </a:extLst>
          </p:cNvPr>
          <p:cNvPicPr>
            <a:picLocks noChangeAspect="1"/>
          </p:cNvPicPr>
          <p:nvPr/>
        </p:nvPicPr>
        <p:blipFill>
          <a:blip r:embed="rId8"/>
          <a:stretch>
            <a:fillRect/>
          </a:stretch>
        </p:blipFill>
        <p:spPr>
          <a:xfrm>
            <a:off x="4618759" y="5577019"/>
            <a:ext cx="4350697" cy="3933827"/>
          </a:xfrm>
          <a:prstGeom prst="rect">
            <a:avLst/>
          </a:prstGeom>
        </p:spPr>
      </p:pic>
      <p:pic>
        <p:nvPicPr>
          <p:cNvPr id="14" name="Picture 13">
            <a:extLst>
              <a:ext uri="{FF2B5EF4-FFF2-40B4-BE49-F238E27FC236}">
                <a16:creationId xmlns:a16="http://schemas.microsoft.com/office/drawing/2014/main" id="{DEC7AEB2-46DE-83F6-1D93-D4AE67B08740}"/>
              </a:ext>
            </a:extLst>
          </p:cNvPr>
          <p:cNvPicPr>
            <a:picLocks noChangeAspect="1"/>
          </p:cNvPicPr>
          <p:nvPr/>
        </p:nvPicPr>
        <p:blipFill>
          <a:blip r:embed="rId9"/>
          <a:stretch>
            <a:fillRect/>
          </a:stretch>
        </p:blipFill>
        <p:spPr>
          <a:xfrm>
            <a:off x="9191995" y="5575205"/>
            <a:ext cx="6062525" cy="3759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rot="-2700000">
            <a:off x="9189253"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4" name="Freeform 4"/>
          <p:cNvSpPr/>
          <p:nvPr/>
        </p:nvSpPr>
        <p:spPr>
          <a:xfrm rot="-2700000">
            <a:off x="-4318660" y="846055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5" name="Freeform 5"/>
          <p:cNvSpPr/>
          <p:nvPr/>
        </p:nvSpPr>
        <p:spPr>
          <a:xfrm rot="1120160">
            <a:off x="2750753" y="9227994"/>
            <a:ext cx="3664150" cy="2997941"/>
          </a:xfrm>
          <a:custGeom>
            <a:avLst/>
            <a:gdLst/>
            <a:ahLst/>
            <a:cxnLst/>
            <a:rect l="l" t="t" r="r" b="b"/>
            <a:pathLst>
              <a:path w="3664150" h="2997941">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762856">
            <a:off x="8057385" y="-1652835"/>
            <a:ext cx="3664150" cy="2997941"/>
          </a:xfrm>
          <a:custGeom>
            <a:avLst/>
            <a:gdLst/>
            <a:ahLst/>
            <a:cxnLst/>
            <a:rect l="l" t="t" r="r" b="b"/>
            <a:pathLst>
              <a:path w="3664150" h="2997941">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7540265">
            <a:off x="-4087867" y="4841299"/>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rot="-7540265">
            <a:off x="11227889" y="-4854416"/>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9" name="Freeform 9"/>
          <p:cNvSpPr/>
          <p:nvPr/>
        </p:nvSpPr>
        <p:spPr>
          <a:xfrm rot="-7540265">
            <a:off x="14135001" y="7888771"/>
            <a:ext cx="5498133" cy="6113282"/>
          </a:xfrm>
          <a:custGeom>
            <a:avLst/>
            <a:gdLst/>
            <a:ahLst/>
            <a:cxnLst/>
            <a:rect l="l" t="t" r="r" b="b"/>
            <a:pathLst>
              <a:path w="5498133" h="6113282">
                <a:moveTo>
                  <a:pt x="0" y="0"/>
                </a:moveTo>
                <a:lnTo>
                  <a:pt x="5498134" y="0"/>
                </a:lnTo>
                <a:lnTo>
                  <a:pt x="5498134" y="6113283"/>
                </a:lnTo>
                <a:lnTo>
                  <a:pt x="0" y="6113283"/>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593678" y="5539421"/>
            <a:ext cx="11357631" cy="3657668"/>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majority of the key customers are men, and they spend more than women do.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Bills, groceries, electronics, travel, and entertainment are the main expenses for males.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Women spend primarily on travel, bills, and health &amp; wellness.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Spending on apparels and health &amp; wellness is nearly equal for men and women.</a:t>
            </a:r>
            <a:endParaRPr lang="en-US" sz="2400" kern="100" dirty="0">
              <a:effectLst/>
              <a:latin typeface="Raleway" pitchFamily="2" charset="0"/>
              <a:ea typeface="Calibri" panose="020F0502020204030204" pitchFamily="34" charset="0"/>
            </a:endParaRPr>
          </a:p>
          <a:p>
            <a:pPr>
              <a:lnSpc>
                <a:spcPts val="3640"/>
              </a:lnSpc>
            </a:pPr>
            <a:endParaRPr lang="en-US" sz="2600" dirty="0">
              <a:solidFill>
                <a:srgbClr val="000000"/>
              </a:solidFill>
              <a:latin typeface="Raleway"/>
            </a:endParaRPr>
          </a:p>
        </p:txBody>
      </p:sp>
      <p:pic>
        <p:nvPicPr>
          <p:cNvPr id="13" name="Picture 12">
            <a:extLst>
              <a:ext uri="{FF2B5EF4-FFF2-40B4-BE49-F238E27FC236}">
                <a16:creationId xmlns:a16="http://schemas.microsoft.com/office/drawing/2014/main" id="{3C78C39B-7241-3250-D4F5-EF0DA41C9D74}"/>
              </a:ext>
            </a:extLst>
          </p:cNvPr>
          <p:cNvPicPr>
            <a:picLocks noChangeAspect="1"/>
          </p:cNvPicPr>
          <p:nvPr/>
        </p:nvPicPr>
        <p:blipFill>
          <a:blip r:embed="rId6"/>
          <a:stretch>
            <a:fillRect/>
          </a:stretch>
        </p:blipFill>
        <p:spPr>
          <a:xfrm>
            <a:off x="11595270" y="5039202"/>
            <a:ext cx="6557934" cy="4276799"/>
          </a:xfrm>
          <a:prstGeom prst="rect">
            <a:avLst/>
          </a:prstGeom>
        </p:spPr>
      </p:pic>
      <p:pic>
        <p:nvPicPr>
          <p:cNvPr id="15" name="Picture 14">
            <a:extLst>
              <a:ext uri="{FF2B5EF4-FFF2-40B4-BE49-F238E27FC236}">
                <a16:creationId xmlns:a16="http://schemas.microsoft.com/office/drawing/2014/main" id="{0F3BB6A0-92AB-80A4-F2A8-1400F1499E28}"/>
              </a:ext>
            </a:extLst>
          </p:cNvPr>
          <p:cNvPicPr>
            <a:picLocks noChangeAspect="1"/>
          </p:cNvPicPr>
          <p:nvPr/>
        </p:nvPicPr>
        <p:blipFill>
          <a:blip r:embed="rId7"/>
          <a:stretch>
            <a:fillRect/>
          </a:stretch>
        </p:blipFill>
        <p:spPr>
          <a:xfrm>
            <a:off x="7984" y="232944"/>
            <a:ext cx="6102087" cy="4166964"/>
          </a:xfrm>
          <a:prstGeom prst="rect">
            <a:avLst/>
          </a:prstGeom>
        </p:spPr>
      </p:pic>
      <p:sp>
        <p:nvSpPr>
          <p:cNvPr id="2" name="TextBox 11">
            <a:extLst>
              <a:ext uri="{FF2B5EF4-FFF2-40B4-BE49-F238E27FC236}">
                <a16:creationId xmlns:a16="http://schemas.microsoft.com/office/drawing/2014/main" id="{EAD35FAE-A614-C45F-0EAF-CD33F53D698F}"/>
              </a:ext>
            </a:extLst>
          </p:cNvPr>
          <p:cNvSpPr txBox="1"/>
          <p:nvPr/>
        </p:nvSpPr>
        <p:spPr>
          <a:xfrm>
            <a:off x="6461181" y="1711571"/>
            <a:ext cx="8093019" cy="1343188"/>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Credit cards are used for 41.4% of purchases. UPI accounts for 27% of transactions, whereas debit cards account for 22.4% of transactions.</a:t>
            </a:r>
            <a:endParaRPr lang="en-US" sz="2400" dirty="0">
              <a:solidFill>
                <a:srgbClr val="000000"/>
              </a:solidFill>
              <a:latin typeface="Raleway"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9143347">
            <a:off x="2104989" y="9087857"/>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769517">
            <a:off x="-3522076" y="5012423"/>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a:off x="-1854116" y="5018944"/>
            <a:ext cx="5566488" cy="6189284"/>
          </a:xfrm>
          <a:custGeom>
            <a:avLst/>
            <a:gdLst/>
            <a:ahLst/>
            <a:cxnLst/>
            <a:rect l="l" t="t" r="r" b="b"/>
            <a:pathLst>
              <a:path w="5566488" h="6189284">
                <a:moveTo>
                  <a:pt x="0" y="0"/>
                </a:moveTo>
                <a:lnTo>
                  <a:pt x="5566487" y="0"/>
                </a:lnTo>
                <a:lnTo>
                  <a:pt x="5566487" y="6189285"/>
                </a:lnTo>
                <a:lnTo>
                  <a:pt x="0" y="6189285"/>
                </a:lnTo>
                <a:lnTo>
                  <a:pt x="0" y="0"/>
                </a:lnTo>
                <a:close/>
              </a:path>
            </a:pathLst>
          </a:custGeom>
          <a:blipFill>
            <a:blip r:embed="rId5"/>
            <a:stretch>
              <a:fillRect/>
            </a:stretch>
          </a:blipFill>
        </p:spPr>
        <p:txBody>
          <a:bodyPr/>
          <a:lstStyle/>
          <a:p>
            <a:endParaRPr lang="en-US"/>
          </a:p>
        </p:txBody>
      </p:sp>
      <p:sp>
        <p:nvSpPr>
          <p:cNvPr id="9" name="Freeform 9"/>
          <p:cNvSpPr/>
          <p:nvPr/>
        </p:nvSpPr>
        <p:spPr>
          <a:xfrm rot="-9143347">
            <a:off x="10281097" y="-2518106"/>
            <a:ext cx="5262259" cy="4305485"/>
          </a:xfrm>
          <a:custGeom>
            <a:avLst/>
            <a:gdLst/>
            <a:ahLst/>
            <a:cxnLst/>
            <a:rect l="l" t="t" r="r" b="b"/>
            <a:pathLst>
              <a:path w="5262259" h="4305485">
                <a:moveTo>
                  <a:pt x="0" y="0"/>
                </a:moveTo>
                <a:lnTo>
                  <a:pt x="5262259" y="0"/>
                </a:lnTo>
                <a:lnTo>
                  <a:pt x="5262259" y="4305485"/>
                </a:lnTo>
                <a:lnTo>
                  <a:pt x="0" y="43054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rot="-635208">
            <a:off x="13989562" y="-2748198"/>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4"/>
            <a:stretch>
              <a:fillRect/>
            </a:stretch>
          </a:blipFill>
        </p:spPr>
        <p:txBody>
          <a:bodyPr/>
          <a:lstStyle/>
          <a:p>
            <a:endParaRPr lang="en-US"/>
          </a:p>
        </p:txBody>
      </p:sp>
      <p:sp>
        <p:nvSpPr>
          <p:cNvPr id="11" name="Freeform 11"/>
          <p:cNvSpPr/>
          <p:nvPr/>
        </p:nvSpPr>
        <p:spPr>
          <a:xfrm rot="1802367">
            <a:off x="12113412" y="7647789"/>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16" name="Freeform 16"/>
          <p:cNvSpPr/>
          <p:nvPr/>
        </p:nvSpPr>
        <p:spPr>
          <a:xfrm rot="2471251">
            <a:off x="14876312" y="-586201"/>
            <a:ext cx="5566488" cy="6189284"/>
          </a:xfrm>
          <a:custGeom>
            <a:avLst/>
            <a:gdLst/>
            <a:ahLst/>
            <a:cxnLst/>
            <a:rect l="l" t="t" r="r" b="b"/>
            <a:pathLst>
              <a:path w="5566488" h="6189284">
                <a:moveTo>
                  <a:pt x="0" y="0"/>
                </a:moveTo>
                <a:lnTo>
                  <a:pt x="5566488" y="0"/>
                </a:lnTo>
                <a:lnTo>
                  <a:pt x="5566488" y="6189284"/>
                </a:lnTo>
                <a:lnTo>
                  <a:pt x="0" y="6189284"/>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1406914" y="2122678"/>
            <a:ext cx="15474172" cy="12287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273384"/>
                </a:solidFill>
                <a:latin typeface="Eczar Bold"/>
                <a:ea typeface="Eczar Bold"/>
              </a:rPr>
              <a:t>﻿</a:t>
            </a:r>
          </a:p>
        </p:txBody>
      </p:sp>
      <p:pic>
        <p:nvPicPr>
          <p:cNvPr id="27" name="Picture 26">
            <a:extLst>
              <a:ext uri="{FF2B5EF4-FFF2-40B4-BE49-F238E27FC236}">
                <a16:creationId xmlns:a16="http://schemas.microsoft.com/office/drawing/2014/main" id="{4F429AB2-F6E0-6E6C-FDF9-3D1637D94B25}"/>
              </a:ext>
            </a:extLst>
          </p:cNvPr>
          <p:cNvPicPr>
            <a:picLocks noChangeAspect="1"/>
          </p:cNvPicPr>
          <p:nvPr/>
        </p:nvPicPr>
        <p:blipFill>
          <a:blip r:embed="rId6"/>
          <a:stretch>
            <a:fillRect/>
          </a:stretch>
        </p:blipFill>
        <p:spPr>
          <a:xfrm>
            <a:off x="0" y="692404"/>
            <a:ext cx="5943600" cy="4451096"/>
          </a:xfrm>
          <a:prstGeom prst="rect">
            <a:avLst/>
          </a:prstGeom>
        </p:spPr>
      </p:pic>
      <p:pic>
        <p:nvPicPr>
          <p:cNvPr id="29" name="Picture 28">
            <a:extLst>
              <a:ext uri="{FF2B5EF4-FFF2-40B4-BE49-F238E27FC236}">
                <a16:creationId xmlns:a16="http://schemas.microsoft.com/office/drawing/2014/main" id="{39F85742-463F-CA51-E55C-A470314D2165}"/>
              </a:ext>
            </a:extLst>
          </p:cNvPr>
          <p:cNvPicPr>
            <a:picLocks noChangeAspect="1"/>
          </p:cNvPicPr>
          <p:nvPr/>
        </p:nvPicPr>
        <p:blipFill>
          <a:blip r:embed="rId7"/>
          <a:stretch>
            <a:fillRect/>
          </a:stretch>
        </p:blipFill>
        <p:spPr>
          <a:xfrm>
            <a:off x="11202690" y="4890970"/>
            <a:ext cx="6885869" cy="4208304"/>
          </a:xfrm>
          <a:prstGeom prst="rect">
            <a:avLst/>
          </a:prstGeom>
        </p:spPr>
      </p:pic>
      <p:sp>
        <p:nvSpPr>
          <p:cNvPr id="5" name="TextBox 11">
            <a:extLst>
              <a:ext uri="{FF2B5EF4-FFF2-40B4-BE49-F238E27FC236}">
                <a16:creationId xmlns:a16="http://schemas.microsoft.com/office/drawing/2014/main" id="{F9E38F3F-016E-0158-227B-A3C8B0B2705E}"/>
              </a:ext>
            </a:extLst>
          </p:cNvPr>
          <p:cNvSpPr txBox="1"/>
          <p:nvPr/>
        </p:nvSpPr>
        <p:spPr>
          <a:xfrm>
            <a:off x="6611386" y="1694656"/>
            <a:ext cx="7708881" cy="2728183"/>
          </a:xfrm>
          <a:prstGeom prst="rect">
            <a:avLst/>
          </a:prstGeom>
        </p:spPr>
        <p:txBody>
          <a:bodyPr wrap="square" lIns="0" tIns="0" rIns="0" bIns="0" rtlCol="0" anchor="t">
            <a:spAutoFit/>
          </a:bodyPr>
          <a:lstStyle/>
          <a:p>
            <a:pPr marL="285750" indent="-28575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80% of the major customers are married. </a:t>
            </a:r>
          </a:p>
          <a:p>
            <a:pPr marL="285750" indent="-28575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About 60K–70K is earned by 49% of married key customers, and between 30K and 40K by 31%. </a:t>
            </a:r>
          </a:p>
          <a:p>
            <a:pPr marL="285750" indent="-285750">
              <a:lnSpc>
                <a:spcPts val="3640"/>
              </a:lnSpc>
              <a:buFont typeface="Arial" panose="020B0604020202020204" pitchFamily="34" charset="0"/>
              <a:buChar char="•"/>
            </a:pPr>
            <a:r>
              <a:rPr lang="en-US" sz="2400" dirty="0">
                <a:solidFill>
                  <a:srgbClr val="000000"/>
                </a:solidFill>
                <a:effectLst/>
                <a:latin typeface="Raleway" pitchFamily="2" charset="0"/>
                <a:ea typeface="Calibri" panose="020F0502020204030204" pitchFamily="34" charset="0"/>
                <a:cs typeface="DokChampa" panose="020B0502040204020203" pitchFamily="34" charset="-34"/>
              </a:rPr>
              <a:t>32 percent of single-key customers make between 40K-50K, while 31 percent make between 60K and 70K.</a:t>
            </a:r>
            <a:endParaRPr lang="en-US" sz="2400" dirty="0">
              <a:solidFill>
                <a:srgbClr val="000000"/>
              </a:solidFill>
              <a:latin typeface="Raleway" pitchFamily="2" charset="0"/>
            </a:endParaRPr>
          </a:p>
        </p:txBody>
      </p:sp>
      <p:sp>
        <p:nvSpPr>
          <p:cNvPr id="6" name="TextBox 11">
            <a:extLst>
              <a:ext uri="{FF2B5EF4-FFF2-40B4-BE49-F238E27FC236}">
                <a16:creationId xmlns:a16="http://schemas.microsoft.com/office/drawing/2014/main" id="{AE9383B3-E0AB-9CE6-4F90-EEA4BC00DFD2}"/>
              </a:ext>
            </a:extLst>
          </p:cNvPr>
          <p:cNvSpPr txBox="1"/>
          <p:nvPr/>
        </p:nvSpPr>
        <p:spPr>
          <a:xfrm>
            <a:off x="3240842" y="6109602"/>
            <a:ext cx="6472257" cy="2272673"/>
          </a:xfrm>
          <a:prstGeom prst="rect">
            <a:avLst/>
          </a:prstGeom>
        </p:spPr>
        <p:txBody>
          <a:bodyPr lIns="0" tIns="0" rIns="0" bIns="0" rtlCol="0" anchor="t">
            <a:spAutoFit/>
          </a:bodyPr>
          <a:lstStyle/>
          <a:p>
            <a:pPr>
              <a:lnSpc>
                <a:spcPts val="3640"/>
              </a:lnSpc>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September (22%) is the month with the highest percentage of spending by key customers, followed by August (19%), October (16%), July (15%), June (15%), and May (13%).</a:t>
            </a:r>
            <a:endParaRPr lang="en-US" sz="2400" kern="100" dirty="0">
              <a:effectLst/>
              <a:latin typeface="Raleway" pitchFamily="2" charset="0"/>
              <a:ea typeface="Calibri" panose="020F0502020204030204" pitchFamily="34" charset="0"/>
            </a:endParaRPr>
          </a:p>
          <a:p>
            <a:pPr>
              <a:lnSpc>
                <a:spcPts val="3640"/>
              </a:lnSpc>
            </a:pPr>
            <a:endParaRPr lang="en-US" sz="2600" dirty="0">
              <a:solidFill>
                <a:srgbClr val="000000"/>
              </a:solidFill>
              <a:latin typeface="Raleway"/>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US"/>
          </a:p>
        </p:txBody>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6"/>
            <a:stretch>
              <a:fillRect/>
            </a:stretch>
          </a:blipFill>
        </p:spPr>
        <p:txBody>
          <a:bodyPr/>
          <a:lstStyle/>
          <a:p>
            <a:endParaRPr lang="en-US"/>
          </a:p>
        </p:txBody>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a:off x="5410200" y="2042598"/>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3299542" y="2989834"/>
            <a:ext cx="11688915" cy="1210075"/>
          </a:xfrm>
          <a:prstGeom prst="rect">
            <a:avLst/>
          </a:prstGeom>
        </p:spPr>
        <p:txBody>
          <a:bodyPr lIns="0" tIns="0" rIns="0" bIns="0" rtlCol="0" anchor="t">
            <a:spAutoFit/>
          </a:bodyPr>
          <a:lstStyle/>
          <a:p>
            <a:pPr algn="just">
              <a:lnSpc>
                <a:spcPts val="4890"/>
              </a:lnSpc>
            </a:pPr>
            <a:r>
              <a:rPr lang="en-IN" sz="3600" dirty="0">
                <a:solidFill>
                  <a:srgbClr val="000000"/>
                </a:solidFill>
                <a:effectLst/>
                <a:latin typeface="Raleway" pitchFamily="2" charset="0"/>
                <a:ea typeface="Times New Roman" panose="02020603050405020304" pitchFamily="18" charset="0"/>
                <a:cs typeface="Times New Roman" panose="02020603050405020304" pitchFamily="18" charset="0"/>
              </a:rPr>
              <a:t>About 40.7% of the 88.48 million expenditures, or 36.05 million, are done with credit cards.</a:t>
            </a:r>
            <a:r>
              <a:rPr lang="en-US" sz="3600" dirty="0">
                <a:solidFill>
                  <a:srgbClr val="000000"/>
                </a:solidFill>
                <a:latin typeface="Raleway" pitchFamily="2" charset="0"/>
              </a:rPr>
              <a:t> </a:t>
            </a:r>
          </a:p>
        </p:txBody>
      </p:sp>
      <p:sp>
        <p:nvSpPr>
          <p:cNvPr id="10" name="TextBox 10"/>
          <p:cNvSpPr txBox="1"/>
          <p:nvPr/>
        </p:nvSpPr>
        <p:spPr>
          <a:xfrm>
            <a:off x="4051388" y="606307"/>
            <a:ext cx="12811836" cy="1436291"/>
          </a:xfrm>
          <a:prstGeom prst="rect">
            <a:avLst/>
          </a:prstGeom>
        </p:spPr>
        <p:txBody>
          <a:bodyPr wrap="square" lIns="0" tIns="0" rIns="0" bIns="0" rtlCol="0" anchor="t">
            <a:spAutoFit/>
          </a:bodyPr>
          <a:lstStyle/>
          <a:p>
            <a:pPr algn="ctr">
              <a:lnSpc>
                <a:spcPts val="11175"/>
              </a:lnSpc>
            </a:pPr>
            <a:r>
              <a:rPr lang="en-US" sz="8799" dirty="0">
                <a:solidFill>
                  <a:srgbClr val="273384"/>
                </a:solidFill>
                <a:latin typeface="Eczar Bold"/>
              </a:rPr>
              <a:t>Credit Card Analysis</a:t>
            </a:r>
          </a:p>
        </p:txBody>
      </p:sp>
      <p:sp>
        <p:nvSpPr>
          <p:cNvPr id="13" name="TextBox 12">
            <a:extLst>
              <a:ext uri="{FF2B5EF4-FFF2-40B4-BE49-F238E27FC236}">
                <a16:creationId xmlns:a16="http://schemas.microsoft.com/office/drawing/2014/main" id="{F823EA8F-B965-1CBD-306C-388547855D79}"/>
              </a:ext>
            </a:extLst>
          </p:cNvPr>
          <p:cNvSpPr txBox="1"/>
          <p:nvPr/>
        </p:nvSpPr>
        <p:spPr>
          <a:xfrm>
            <a:off x="5370384" y="5718022"/>
            <a:ext cx="9550665" cy="2540824"/>
          </a:xfrm>
          <a:prstGeom prst="rect">
            <a:avLst/>
          </a:prstGeom>
          <a:noFill/>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43.8% of the spending </a:t>
            </a:r>
            <a:r>
              <a:rPr lang="en-US" sz="2400" kern="100" dirty="0">
                <a:solidFill>
                  <a:srgbClr val="000000"/>
                </a:solidFill>
                <a:latin typeface="Raleway" pitchFamily="2" charset="0"/>
                <a:ea typeface="Calibri" panose="020F0502020204030204" pitchFamily="34" charset="0"/>
                <a:cs typeface="DokChampa" panose="020B0502040204020203" pitchFamily="34" charset="-34"/>
              </a:rPr>
              <a:t>are made by </a:t>
            </a: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 25–34 age group using credit cards. The second-highest age group, those between 35 and 45, uses credit cards for 34.2% of their total spending.</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 The 45+ age group uses credit cards for </a:t>
            </a:r>
            <a:r>
              <a:rPr lang="en-US" sz="2400" kern="100" dirty="0">
                <a:solidFill>
                  <a:srgbClr val="000000"/>
                </a:solidFill>
                <a:latin typeface="Raleway" pitchFamily="2" charset="0"/>
                <a:ea typeface="Calibri" panose="020F0502020204030204" pitchFamily="34" charset="0"/>
                <a:cs typeface="DokChampa" panose="020B0502040204020203" pitchFamily="34" charset="-34"/>
              </a:rPr>
              <a:t>11.3</a:t>
            </a: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 of their purchases. With </a:t>
            </a:r>
            <a:r>
              <a:rPr lang="en-US" sz="2400" kern="100" dirty="0">
                <a:solidFill>
                  <a:srgbClr val="000000"/>
                </a:solidFill>
                <a:latin typeface="Raleway" pitchFamily="2" charset="0"/>
                <a:ea typeface="Calibri" panose="020F0502020204030204" pitchFamily="34" charset="0"/>
                <a:cs typeface="DokChampa" panose="020B0502040204020203" pitchFamily="34" charset="-34"/>
              </a:rPr>
              <a:t>10.7</a:t>
            </a: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 the age group 21–24 spends the least on credit cards.</a:t>
            </a:r>
            <a:endParaRPr lang="en-US" sz="2400" kern="100" dirty="0">
              <a:effectLst/>
              <a:latin typeface="Raleway" pitchFamily="2" charset="0"/>
              <a:ea typeface="Calibri" panose="020F0502020204030204" pitchFamily="34" charset="0"/>
            </a:endParaRPr>
          </a:p>
        </p:txBody>
      </p:sp>
      <p:pic>
        <p:nvPicPr>
          <p:cNvPr id="15" name="Picture 14">
            <a:extLst>
              <a:ext uri="{FF2B5EF4-FFF2-40B4-BE49-F238E27FC236}">
                <a16:creationId xmlns:a16="http://schemas.microsoft.com/office/drawing/2014/main" id="{772BCAD1-23DE-830B-11EC-1C1EEED7EA5A}"/>
              </a:ext>
            </a:extLst>
          </p:cNvPr>
          <p:cNvPicPr>
            <a:picLocks noChangeAspect="1"/>
          </p:cNvPicPr>
          <p:nvPr/>
        </p:nvPicPr>
        <p:blipFill>
          <a:blip r:embed="rId9"/>
          <a:stretch>
            <a:fillRect/>
          </a:stretch>
        </p:blipFill>
        <p:spPr>
          <a:xfrm>
            <a:off x="-30256" y="5143500"/>
            <a:ext cx="4757916" cy="4094022"/>
          </a:xfrm>
          <a:prstGeom prst="rect">
            <a:avLst/>
          </a:prstGeom>
        </p:spPr>
      </p:pic>
    </p:spTree>
    <p:extLst>
      <p:ext uri="{BB962C8B-B14F-4D97-AF65-F5344CB8AC3E}">
        <p14:creationId xmlns:p14="http://schemas.microsoft.com/office/powerpoint/2010/main" val="303831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A8422F-E515-75E5-8A74-E91712757073}"/>
              </a:ext>
            </a:extLst>
          </p:cNvPr>
          <p:cNvPicPr>
            <a:picLocks noChangeAspect="1"/>
          </p:cNvPicPr>
          <p:nvPr/>
        </p:nvPicPr>
        <p:blipFill>
          <a:blip r:embed="rId2"/>
          <a:stretch>
            <a:fillRect/>
          </a:stretch>
        </p:blipFill>
        <p:spPr>
          <a:xfrm>
            <a:off x="0" y="5735928"/>
            <a:ext cx="6629400" cy="4284372"/>
          </a:xfrm>
          <a:prstGeom prst="rect">
            <a:avLst/>
          </a:prstGeom>
        </p:spPr>
      </p:pic>
      <p:sp>
        <p:nvSpPr>
          <p:cNvPr id="2" name="Freeform 2"/>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txBody>
          <a:bodyPr/>
          <a:lstStyle/>
          <a:p>
            <a:endParaRPr lang="en-US"/>
          </a:p>
        </p:txBody>
      </p:sp>
      <p:sp>
        <p:nvSpPr>
          <p:cNvPr id="6" name="Freeform 6"/>
          <p:cNvSpPr/>
          <p:nvPr/>
        </p:nvSpPr>
        <p:spPr>
          <a:xfrm rot="622607">
            <a:off x="9712979" y="-1856207"/>
            <a:ext cx="4537396" cy="3712415"/>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813204"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6"/>
            <a:stretch>
              <a:fillRect/>
            </a:stretch>
          </a:blipFill>
        </p:spPr>
        <p:txBody>
          <a:bodyPr/>
          <a:lstStyle/>
          <a:p>
            <a:endParaRPr lang="en-US"/>
          </a:p>
        </p:txBody>
      </p:sp>
      <p:sp>
        <p:nvSpPr>
          <p:cNvPr id="8" name="Freeform 8"/>
          <p:cNvSpPr/>
          <p:nvPr/>
        </p:nvSpPr>
        <p:spPr>
          <a:xfrm>
            <a:off x="14966308" y="-370572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US"/>
          </a:p>
        </p:txBody>
      </p:sp>
      <p:sp>
        <p:nvSpPr>
          <p:cNvPr id="11" name="Freeform 11"/>
          <p:cNvSpPr/>
          <p:nvPr/>
        </p:nvSpPr>
        <p:spPr>
          <a:xfrm>
            <a:off x="-37007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txBody>
          <a:bodyPr/>
          <a:lstStyle/>
          <a:p>
            <a:endParaRPr lang="en-US"/>
          </a:p>
        </p:txBody>
      </p:sp>
      <p:sp>
        <p:nvSpPr>
          <p:cNvPr id="12" name="Freeform 12"/>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3"/>
            <a:stretch>
              <a:fillRect/>
            </a:stretch>
          </a:blipFill>
        </p:spPr>
        <p:txBody>
          <a:bodyPr/>
          <a:lstStyle/>
          <a:p>
            <a:endParaRPr lang="en-US"/>
          </a:p>
        </p:txBody>
      </p:sp>
      <p:pic>
        <p:nvPicPr>
          <p:cNvPr id="14" name="Picture 13">
            <a:extLst>
              <a:ext uri="{FF2B5EF4-FFF2-40B4-BE49-F238E27FC236}">
                <a16:creationId xmlns:a16="http://schemas.microsoft.com/office/drawing/2014/main" id="{2D72B7DD-ED5B-B48C-3395-67E5517658A0}"/>
              </a:ext>
            </a:extLst>
          </p:cNvPr>
          <p:cNvPicPr>
            <a:picLocks noChangeAspect="1"/>
          </p:cNvPicPr>
          <p:nvPr/>
        </p:nvPicPr>
        <p:blipFill>
          <a:blip r:embed="rId7"/>
          <a:stretch>
            <a:fillRect/>
          </a:stretch>
        </p:blipFill>
        <p:spPr>
          <a:xfrm>
            <a:off x="-3619" y="333536"/>
            <a:ext cx="6629400" cy="4468976"/>
          </a:xfrm>
          <a:prstGeom prst="rect">
            <a:avLst/>
          </a:prstGeom>
        </p:spPr>
      </p:pic>
      <p:sp>
        <p:nvSpPr>
          <p:cNvPr id="4" name="TextBox 3">
            <a:extLst>
              <a:ext uri="{FF2B5EF4-FFF2-40B4-BE49-F238E27FC236}">
                <a16:creationId xmlns:a16="http://schemas.microsoft.com/office/drawing/2014/main" id="{C1EDC8F6-C63A-991E-3C09-0D318184CF05}"/>
              </a:ext>
            </a:extLst>
          </p:cNvPr>
          <p:cNvSpPr txBox="1"/>
          <p:nvPr/>
        </p:nvSpPr>
        <p:spPr>
          <a:xfrm>
            <a:off x="6835129" y="1959598"/>
            <a:ext cx="9646946" cy="3038589"/>
          </a:xfrm>
          <a:prstGeom prst="rect">
            <a:avLst/>
          </a:prstGeom>
          <a:noFill/>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Customers with credit cards who are married and single spend approximately the same amount. </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Customers who are married tend to spend slightly more than single customers. Customers who are single use their credit cards more frequently to pay their bill payments. </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majority of spending is on electronics and travel for both married and single customers.</a:t>
            </a:r>
            <a:endParaRPr lang="en-US" sz="2400" kern="100" dirty="0">
              <a:effectLst/>
              <a:latin typeface="Raleway" pitchFamily="2" charset="0"/>
              <a:ea typeface="Calibri" panose="020F0502020204030204" pitchFamily="34" charset="0"/>
            </a:endParaRPr>
          </a:p>
        </p:txBody>
      </p:sp>
      <p:sp>
        <p:nvSpPr>
          <p:cNvPr id="9" name="TextBox 8">
            <a:extLst>
              <a:ext uri="{FF2B5EF4-FFF2-40B4-BE49-F238E27FC236}">
                <a16:creationId xmlns:a16="http://schemas.microsoft.com/office/drawing/2014/main" id="{AB38F924-F788-5F75-DE0E-C8B7EAF02768}"/>
              </a:ext>
            </a:extLst>
          </p:cNvPr>
          <p:cNvSpPr txBox="1"/>
          <p:nvPr/>
        </p:nvSpPr>
        <p:spPr>
          <a:xfrm>
            <a:off x="7239000" y="6953579"/>
            <a:ext cx="10386071" cy="2248244"/>
          </a:xfrm>
          <a:prstGeom prst="rect">
            <a:avLst/>
          </a:prstGeom>
          <a:noFill/>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Mumbai customers make up 32% of the spending, while Delhi customers make up 21%. </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Customers in Bengaluru use credit cards for 19% of their purchases.</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latin typeface="Raleway" pitchFamily="2" charset="0"/>
                <a:ea typeface="Calibri" panose="020F0502020204030204" pitchFamily="34" charset="0"/>
                <a:cs typeface="DokChampa" panose="020B0502040204020203" pitchFamily="34" charset="-34"/>
              </a:rPr>
              <a:t>Chennai has the highest credit card spend % which is 41.5% followed by Delhi NCR with 41.1%.</a:t>
            </a:r>
            <a:endParaRPr lang="en-US" sz="2400" kern="100" dirty="0">
              <a:effectLst/>
              <a:latin typeface="Raleway" pitchFamily="2" charset="0"/>
              <a:ea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B6CAE4-7258-6F60-FC6B-A32C7B0CD2EF}"/>
              </a:ext>
            </a:extLst>
          </p:cNvPr>
          <p:cNvPicPr>
            <a:picLocks noChangeAspect="1"/>
          </p:cNvPicPr>
          <p:nvPr/>
        </p:nvPicPr>
        <p:blipFill>
          <a:blip r:embed="rId2"/>
          <a:stretch>
            <a:fillRect/>
          </a:stretch>
        </p:blipFill>
        <p:spPr>
          <a:xfrm>
            <a:off x="188128" y="5442985"/>
            <a:ext cx="7240556" cy="4773700"/>
          </a:xfrm>
          <a:prstGeom prst="rect">
            <a:avLst/>
          </a:prstGeom>
        </p:spPr>
      </p:pic>
      <p:sp>
        <p:nvSpPr>
          <p:cNvPr id="4" name="Freeform 4"/>
          <p:cNvSpPr/>
          <p:nvPr/>
        </p:nvSpPr>
        <p:spPr>
          <a:xfrm rot="4990610">
            <a:off x="16438576" y="585090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784042">
            <a:off x="-2555359" y="-420791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US" dirty="0"/>
          </a:p>
        </p:txBody>
      </p:sp>
      <p:sp>
        <p:nvSpPr>
          <p:cNvPr id="6" name="Freeform 6"/>
          <p:cNvSpPr/>
          <p:nvPr/>
        </p:nvSpPr>
        <p:spPr>
          <a:xfrm rot="6086664">
            <a:off x="-2514600" y="414718"/>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2784042">
            <a:off x="10703442" y="9141854"/>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US"/>
          </a:p>
        </p:txBody>
      </p:sp>
      <p:sp>
        <p:nvSpPr>
          <p:cNvPr id="10" name="Freeform 10"/>
          <p:cNvSpPr/>
          <p:nvPr/>
        </p:nvSpPr>
        <p:spPr>
          <a:xfrm>
            <a:off x="11358625" y="61722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txBody>
          <a:bodyPr/>
          <a:lstStyle/>
          <a:p>
            <a:endParaRPr lang="en-US"/>
          </a:p>
        </p:txBody>
      </p:sp>
      <p:sp>
        <p:nvSpPr>
          <p:cNvPr id="13" name="Freeform 13"/>
          <p:cNvSpPr/>
          <p:nvPr/>
        </p:nvSpPr>
        <p:spPr>
          <a:xfrm rot="1109801">
            <a:off x="6782388" y="8344271"/>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US"/>
          </a:p>
        </p:txBody>
      </p:sp>
      <p:sp>
        <p:nvSpPr>
          <p:cNvPr id="14" name="Freeform 14"/>
          <p:cNvSpPr/>
          <p:nvPr/>
        </p:nvSpPr>
        <p:spPr>
          <a:xfrm rot="9278873">
            <a:off x="5074209" y="958359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p:cNvSpPr/>
          <p:nvPr/>
        </p:nvSpPr>
        <p:spPr>
          <a:xfrm>
            <a:off x="-1977312" y="-420791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6"/>
            <a:stretch>
              <a:fillRect/>
            </a:stretch>
          </a:blipFill>
        </p:spPr>
        <p:txBody>
          <a:bodyPr/>
          <a:lstStyle/>
          <a:p>
            <a:endParaRPr lang="en-US"/>
          </a:p>
        </p:txBody>
      </p:sp>
      <p:sp>
        <p:nvSpPr>
          <p:cNvPr id="16" name="TextBox 16"/>
          <p:cNvSpPr txBox="1"/>
          <p:nvPr/>
        </p:nvSpPr>
        <p:spPr>
          <a:xfrm>
            <a:off x="1019076" y="2576494"/>
            <a:ext cx="16230600" cy="1141338"/>
          </a:xfrm>
          <a:prstGeom prst="rect">
            <a:avLst/>
          </a:prstGeom>
        </p:spPr>
        <p:txBody>
          <a:bodyPr lIns="0" tIns="0" rIns="0" bIns="0" rtlCol="0" anchor="t">
            <a:spAutoFit/>
          </a:bodyPr>
          <a:lstStyle/>
          <a:p>
            <a:pPr marL="0" lvl="0" indent="0" algn="ctr">
              <a:lnSpc>
                <a:spcPts val="8880"/>
              </a:lnSpc>
              <a:spcBef>
                <a:spcPct val="0"/>
              </a:spcBef>
            </a:pPr>
            <a:r>
              <a:rPr lang="en-US" sz="7400" dirty="0">
                <a:solidFill>
                  <a:srgbClr val="273384"/>
                </a:solidFill>
                <a:latin typeface="Eczar Bold"/>
                <a:ea typeface="Eczar Bold"/>
              </a:rPr>
              <a:t>﻿</a:t>
            </a:r>
          </a:p>
        </p:txBody>
      </p:sp>
      <p:pic>
        <p:nvPicPr>
          <p:cNvPr id="18" name="Picture 17">
            <a:extLst>
              <a:ext uri="{FF2B5EF4-FFF2-40B4-BE49-F238E27FC236}">
                <a16:creationId xmlns:a16="http://schemas.microsoft.com/office/drawing/2014/main" id="{DBECEB66-DBC9-1FBA-96CC-8BAE2D96697D}"/>
              </a:ext>
            </a:extLst>
          </p:cNvPr>
          <p:cNvPicPr>
            <a:picLocks noChangeAspect="1"/>
          </p:cNvPicPr>
          <p:nvPr/>
        </p:nvPicPr>
        <p:blipFill>
          <a:blip r:embed="rId7"/>
          <a:stretch>
            <a:fillRect/>
          </a:stretch>
        </p:blipFill>
        <p:spPr>
          <a:xfrm>
            <a:off x="11134803" y="33417"/>
            <a:ext cx="7153197" cy="4637633"/>
          </a:xfrm>
          <a:prstGeom prst="rect">
            <a:avLst/>
          </a:prstGeom>
        </p:spPr>
      </p:pic>
      <p:sp>
        <p:nvSpPr>
          <p:cNvPr id="3" name="TextBox 2">
            <a:extLst>
              <a:ext uri="{FF2B5EF4-FFF2-40B4-BE49-F238E27FC236}">
                <a16:creationId xmlns:a16="http://schemas.microsoft.com/office/drawing/2014/main" id="{70CF1120-D2AD-7AA3-37E0-85342F9395B1}"/>
              </a:ext>
            </a:extLst>
          </p:cNvPr>
          <p:cNvSpPr txBox="1"/>
          <p:nvPr/>
        </p:nvSpPr>
        <p:spPr>
          <a:xfrm>
            <a:off x="4143830" y="1595745"/>
            <a:ext cx="7079609" cy="2540824"/>
          </a:xfrm>
          <a:prstGeom prst="rect">
            <a:avLst/>
          </a:prstGeom>
          <a:noFill/>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When using a credit card, men spend more than women do. </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September was the month when customers, both male and female, spent more than they did in other months, with August and October coming next.</a:t>
            </a:r>
            <a:endParaRPr lang="en-US" sz="2400" kern="100" dirty="0">
              <a:effectLst/>
              <a:latin typeface="Raleway" pitchFamily="2" charset="0"/>
              <a:ea typeface="Calibri" panose="020F0502020204030204" pitchFamily="34" charset="0"/>
            </a:endParaRPr>
          </a:p>
        </p:txBody>
      </p:sp>
      <p:sp>
        <p:nvSpPr>
          <p:cNvPr id="7" name="TextBox 6">
            <a:extLst>
              <a:ext uri="{FF2B5EF4-FFF2-40B4-BE49-F238E27FC236}">
                <a16:creationId xmlns:a16="http://schemas.microsoft.com/office/drawing/2014/main" id="{3AF0288F-4507-22F7-57BF-79B5D89C0F57}"/>
              </a:ext>
            </a:extLst>
          </p:cNvPr>
          <p:cNvSpPr txBox="1"/>
          <p:nvPr/>
        </p:nvSpPr>
        <p:spPr>
          <a:xfrm>
            <a:off x="8048817" y="5442985"/>
            <a:ext cx="8181783" cy="2935997"/>
          </a:xfrm>
          <a:prstGeom prst="rect">
            <a:avLst/>
          </a:prstGeom>
          <a:noFill/>
        </p:spPr>
        <p:txBody>
          <a:bodyPr wrap="square">
            <a:spAutoFit/>
          </a:bodyPr>
          <a:lstStyle/>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604020202020204" pitchFamily="34" charset="-34"/>
              </a:rPr>
              <a:t>The people who use credit cards the most are paid IT employees, then other salaried staff, then business owners. </a:t>
            </a:r>
          </a:p>
          <a:p>
            <a:pPr marL="342900" marR="0" indent="-342900">
              <a:lnSpc>
                <a:spcPct val="107000"/>
              </a:lnSpc>
              <a:spcBef>
                <a:spcPts val="0"/>
              </a:spcBef>
              <a:spcAft>
                <a:spcPts val="800"/>
              </a:spcAft>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604020202020204" pitchFamily="34" charset="-34"/>
              </a:rPr>
              <a:t>Government workers use credit cards the least compared to other consumers, but their utilization percentage—43.6%—is larger than that of other consumers.</a:t>
            </a:r>
            <a:endParaRPr lang="en-US" sz="2400" kern="100" dirty="0">
              <a:effectLst/>
              <a:latin typeface="Raleway" pitchFamily="2" charset="0"/>
              <a:ea typeface="Calibri" panose="020F050202020403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5400000">
            <a:off x="-2508434" y="-4315657"/>
            <a:ext cx="9454551" cy="11886288"/>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txBody>
          <a:bodyPr/>
          <a:lstStyle/>
          <a:p>
            <a:endParaRPr lang="en-US"/>
          </a:p>
        </p:txBody>
      </p:sp>
      <p:sp>
        <p:nvSpPr>
          <p:cNvPr id="3" name="Freeform 3"/>
          <p:cNvSpPr/>
          <p:nvPr/>
        </p:nvSpPr>
        <p:spPr>
          <a:xfrm rot="8100000">
            <a:off x="2213219" y="2905923"/>
            <a:ext cx="5469632" cy="4475153"/>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688427" y="3960126"/>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US"/>
          </a:p>
        </p:txBody>
      </p:sp>
      <p:sp>
        <p:nvSpPr>
          <p:cNvPr id="5" name="Freeform 5"/>
          <p:cNvSpPr/>
          <p:nvPr/>
        </p:nvSpPr>
        <p:spPr>
          <a:xfrm rot="-2938341">
            <a:off x="4404308" y="5806723"/>
            <a:ext cx="9721895" cy="10809612"/>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txBody>
          <a:bodyPr/>
          <a:lstStyle/>
          <a:p>
            <a:endParaRPr lang="en-US"/>
          </a:p>
        </p:txBody>
      </p:sp>
      <p:sp>
        <p:nvSpPr>
          <p:cNvPr id="6" name="Freeform 6"/>
          <p:cNvSpPr/>
          <p:nvPr/>
        </p:nvSpPr>
        <p:spPr>
          <a:xfrm>
            <a:off x="-2672048" y="2558066"/>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txBody>
          <a:bodyPr/>
          <a:lstStyle/>
          <a:p>
            <a:endParaRPr lang="en-US"/>
          </a:p>
        </p:txBody>
      </p:sp>
      <p:sp>
        <p:nvSpPr>
          <p:cNvPr id="7" name="Freeform 7"/>
          <p:cNvSpPr/>
          <p:nvPr/>
        </p:nvSpPr>
        <p:spPr>
          <a:xfrm rot="-1203235">
            <a:off x="156670" y="-1019161"/>
            <a:ext cx="9145556" cy="4738275"/>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txBody>
          <a:bodyPr/>
          <a:lstStyle/>
          <a:p>
            <a:endParaRPr lang="en-US"/>
          </a:p>
        </p:txBody>
      </p:sp>
      <p:sp>
        <p:nvSpPr>
          <p:cNvPr id="8" name="TextBox 8"/>
          <p:cNvSpPr txBox="1"/>
          <p:nvPr/>
        </p:nvSpPr>
        <p:spPr>
          <a:xfrm>
            <a:off x="2667000" y="2322736"/>
            <a:ext cx="15468600" cy="5424562"/>
          </a:xfrm>
          <a:prstGeom prst="rect">
            <a:avLst/>
          </a:prstGeom>
        </p:spPr>
        <p:txBody>
          <a:bodyPr wrap="square" lIns="0" tIns="0" rIns="0" bIns="0" rtlCol="0" anchor="t">
            <a:spAutoFit/>
          </a:bodyPr>
          <a:lstStyle/>
          <a:p>
            <a:pPr algn="r">
              <a:lnSpc>
                <a:spcPts val="14097"/>
              </a:lnSpc>
            </a:pPr>
            <a:r>
              <a:rPr lang="en-US" sz="11100" dirty="0">
                <a:solidFill>
                  <a:srgbClr val="273384"/>
                </a:solidFill>
                <a:latin typeface="Eczar Bold"/>
              </a:rPr>
              <a:t>CREDIT CARD FEATURE RECOMMENDATIONS</a:t>
            </a:r>
          </a:p>
        </p:txBody>
      </p:sp>
    </p:spTree>
    <p:extLst>
      <p:ext uri="{BB962C8B-B14F-4D97-AF65-F5344CB8AC3E}">
        <p14:creationId xmlns:p14="http://schemas.microsoft.com/office/powerpoint/2010/main" val="3749671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Freeform 3"/>
          <p:cNvSpPr/>
          <p:nvPr/>
        </p:nvSpPr>
        <p:spPr>
          <a:xfrm rot="901383">
            <a:off x="12060586" y="-1581488"/>
            <a:ext cx="4102262" cy="3356396"/>
          </a:xfrm>
          <a:custGeom>
            <a:avLst/>
            <a:gdLst/>
            <a:ahLst/>
            <a:cxnLst/>
            <a:rect l="l" t="t" r="r" b="b"/>
            <a:pathLst>
              <a:path w="4102262" h="3356396">
                <a:moveTo>
                  <a:pt x="0" y="0"/>
                </a:moveTo>
                <a:lnTo>
                  <a:pt x="4102262" y="0"/>
                </a:lnTo>
                <a:lnTo>
                  <a:pt x="4102262" y="3356397"/>
                </a:lnTo>
                <a:lnTo>
                  <a:pt x="0" y="3356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2699999">
            <a:off x="12948119" y="-1691642"/>
            <a:ext cx="8704023" cy="7826367"/>
          </a:xfrm>
          <a:custGeom>
            <a:avLst/>
            <a:gdLst/>
            <a:ahLst/>
            <a:cxnLst/>
            <a:rect l="l" t="t" r="r" b="b"/>
            <a:pathLst>
              <a:path w="8704023" h="7826367">
                <a:moveTo>
                  <a:pt x="0" y="0"/>
                </a:moveTo>
                <a:lnTo>
                  <a:pt x="8704023" y="0"/>
                </a:lnTo>
                <a:lnTo>
                  <a:pt x="8704023" y="7826367"/>
                </a:lnTo>
                <a:lnTo>
                  <a:pt x="0" y="7826367"/>
                </a:lnTo>
                <a:lnTo>
                  <a:pt x="0" y="0"/>
                </a:lnTo>
                <a:close/>
              </a:path>
            </a:pathLst>
          </a:custGeom>
          <a:blipFill>
            <a:blip r:embed="rId4"/>
            <a:stretch>
              <a:fillRect/>
            </a:stretch>
          </a:blipFill>
        </p:spPr>
        <p:txBody>
          <a:bodyPr/>
          <a:lstStyle/>
          <a:p>
            <a:endParaRPr lang="en-US"/>
          </a:p>
        </p:txBody>
      </p:sp>
      <p:sp>
        <p:nvSpPr>
          <p:cNvPr id="5" name="Freeform 5"/>
          <p:cNvSpPr/>
          <p:nvPr/>
        </p:nvSpPr>
        <p:spPr>
          <a:xfrm rot="901383">
            <a:off x="11334656" y="9364732"/>
            <a:ext cx="4102262" cy="3356396"/>
          </a:xfrm>
          <a:custGeom>
            <a:avLst/>
            <a:gdLst/>
            <a:ahLst/>
            <a:cxnLst/>
            <a:rect l="l" t="t" r="r" b="b"/>
            <a:pathLst>
              <a:path w="4102262" h="3356396">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3689358">
            <a:off x="12619681" y="6648726"/>
            <a:ext cx="8704023" cy="7826367"/>
          </a:xfrm>
          <a:custGeom>
            <a:avLst/>
            <a:gdLst/>
            <a:ahLst/>
            <a:cxnLst/>
            <a:rect l="l" t="t" r="r" b="b"/>
            <a:pathLst>
              <a:path w="8704023" h="7826367">
                <a:moveTo>
                  <a:pt x="0" y="0"/>
                </a:moveTo>
                <a:lnTo>
                  <a:pt x="8704023" y="0"/>
                </a:lnTo>
                <a:lnTo>
                  <a:pt x="8704023" y="7826368"/>
                </a:lnTo>
                <a:lnTo>
                  <a:pt x="0" y="7826368"/>
                </a:lnTo>
                <a:lnTo>
                  <a:pt x="0" y="0"/>
                </a:lnTo>
                <a:close/>
              </a:path>
            </a:pathLst>
          </a:custGeom>
          <a:blipFill>
            <a:blip r:embed="rId4"/>
            <a:stretch>
              <a:fillRect/>
            </a:stretch>
          </a:blipFill>
        </p:spPr>
        <p:txBody>
          <a:bodyPr/>
          <a:lstStyle/>
          <a:p>
            <a:endParaRPr lang="en-US"/>
          </a:p>
        </p:txBody>
      </p:sp>
      <p:sp>
        <p:nvSpPr>
          <p:cNvPr id="7" name="Freeform 7"/>
          <p:cNvSpPr/>
          <p:nvPr/>
        </p:nvSpPr>
        <p:spPr>
          <a:xfrm>
            <a:off x="14517160" y="-30861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rot="3405389">
            <a:off x="13905467" y="5831318"/>
            <a:ext cx="7645315" cy="8500698"/>
          </a:xfrm>
          <a:custGeom>
            <a:avLst/>
            <a:gdLst/>
            <a:ahLst/>
            <a:cxnLst/>
            <a:rect l="l" t="t" r="r" b="b"/>
            <a:pathLst>
              <a:path w="7645315" h="8500698">
                <a:moveTo>
                  <a:pt x="0" y="0"/>
                </a:moveTo>
                <a:lnTo>
                  <a:pt x="7645316" y="0"/>
                </a:lnTo>
                <a:lnTo>
                  <a:pt x="7645316" y="8500698"/>
                </a:lnTo>
                <a:lnTo>
                  <a:pt x="0" y="8500698"/>
                </a:lnTo>
                <a:lnTo>
                  <a:pt x="0" y="0"/>
                </a:lnTo>
                <a:close/>
              </a:path>
            </a:pathLst>
          </a:custGeom>
          <a:blipFill>
            <a:blip r:embed="rId5"/>
            <a:stretch>
              <a:fillRect/>
            </a:stretch>
          </a:blipFill>
        </p:spPr>
        <p:txBody>
          <a:bodyPr/>
          <a:lstStyle/>
          <a:p>
            <a:endParaRPr lang="en-US"/>
          </a:p>
        </p:txBody>
      </p:sp>
      <p:sp>
        <p:nvSpPr>
          <p:cNvPr id="9" name="Freeform 9"/>
          <p:cNvSpPr/>
          <p:nvPr/>
        </p:nvSpPr>
        <p:spPr>
          <a:xfrm rot="3405389">
            <a:off x="3187213" y="-5795695"/>
            <a:ext cx="7645315" cy="8500698"/>
          </a:xfrm>
          <a:custGeom>
            <a:avLst/>
            <a:gdLst/>
            <a:ahLst/>
            <a:cxnLst/>
            <a:rect l="l" t="t" r="r" b="b"/>
            <a:pathLst>
              <a:path w="7645315" h="8500698">
                <a:moveTo>
                  <a:pt x="0" y="0"/>
                </a:moveTo>
                <a:lnTo>
                  <a:pt x="7645315" y="0"/>
                </a:lnTo>
                <a:lnTo>
                  <a:pt x="7645315" y="8500698"/>
                </a:lnTo>
                <a:lnTo>
                  <a:pt x="0" y="8500698"/>
                </a:lnTo>
                <a:lnTo>
                  <a:pt x="0" y="0"/>
                </a:lnTo>
                <a:close/>
              </a:path>
            </a:pathLst>
          </a:custGeom>
          <a:blipFill>
            <a:blip r:embed="rId5"/>
            <a:stretch>
              <a:fillRect/>
            </a:stretch>
          </a:blipFill>
        </p:spPr>
        <p:txBody>
          <a:bodyPr/>
          <a:lstStyle/>
          <a:p>
            <a:endParaRPr lang="en-US"/>
          </a:p>
        </p:txBody>
      </p:sp>
      <p:sp>
        <p:nvSpPr>
          <p:cNvPr id="10" name="TextBox 9">
            <a:extLst>
              <a:ext uri="{FF2B5EF4-FFF2-40B4-BE49-F238E27FC236}">
                <a16:creationId xmlns:a16="http://schemas.microsoft.com/office/drawing/2014/main" id="{CB123FE7-F577-26C5-72A0-4741A7813A7B}"/>
              </a:ext>
            </a:extLst>
          </p:cNvPr>
          <p:cNvSpPr txBox="1"/>
          <p:nvPr/>
        </p:nvSpPr>
        <p:spPr>
          <a:xfrm>
            <a:off x="291345" y="879707"/>
            <a:ext cx="10406772" cy="707886"/>
          </a:xfrm>
          <a:prstGeom prst="rect">
            <a:avLst/>
          </a:prstGeom>
          <a:noFill/>
        </p:spPr>
        <p:txBody>
          <a:bodyPr wrap="square">
            <a:spAutoFit/>
          </a:bodyPr>
          <a:lstStyle/>
          <a:p>
            <a:r>
              <a:rPr lang="en-US" sz="4000" dirty="0">
                <a:solidFill>
                  <a:srgbClr val="273384"/>
                </a:solidFill>
                <a:latin typeface="Eczar Semi-Bold"/>
              </a:rPr>
              <a:t>RECOMMENDATIONS BASED ON GENDER</a:t>
            </a:r>
          </a:p>
        </p:txBody>
      </p:sp>
      <p:sp>
        <p:nvSpPr>
          <p:cNvPr id="14" name="TextBox 13">
            <a:extLst>
              <a:ext uri="{FF2B5EF4-FFF2-40B4-BE49-F238E27FC236}">
                <a16:creationId xmlns:a16="http://schemas.microsoft.com/office/drawing/2014/main" id="{F98AA879-4738-7210-705D-5CC9812660F1}"/>
              </a:ext>
            </a:extLst>
          </p:cNvPr>
          <p:cNvSpPr txBox="1"/>
          <p:nvPr/>
        </p:nvSpPr>
        <p:spPr>
          <a:xfrm>
            <a:off x="685800" y="1938703"/>
            <a:ext cx="13411200" cy="2043060"/>
          </a:xfrm>
          <a:prstGeom prst="rect">
            <a:avLst/>
          </a:prstGeom>
          <a:noFill/>
        </p:spPr>
        <p:txBody>
          <a:bodyPr wrap="square">
            <a:spAutoFit/>
          </a:bodyPr>
          <a:lstStyle/>
          <a:p>
            <a:pPr marL="514350" marR="0" indent="-285750">
              <a:lnSpc>
                <a:spcPct val="107000"/>
              </a:lnSpc>
              <a:spcBef>
                <a:spcPts val="0"/>
              </a:spcBef>
              <a:spcAft>
                <a:spcPts val="0"/>
              </a:spcAft>
              <a:buFont typeface="Arial" panose="020B0604020202020204" pitchFamily="34" charset="0"/>
              <a:buChar char="•"/>
            </a:pPr>
            <a:r>
              <a:rPr lang="en-US" sz="2400" kern="0" dirty="0">
                <a:solidFill>
                  <a:srgbClr val="000000"/>
                </a:solidFill>
                <a:effectLst/>
                <a:latin typeface="Raleway" pitchFamily="2" charset="0"/>
                <a:ea typeface="Times New Roman" panose="02020603050405020304" pitchFamily="18" charset="0"/>
              </a:rPr>
              <a:t>Spending priorities might differ between men and women. Men may spend more on areas like technology and entertainment, while women may devote a larger portion of their credit card spending to categories like grocery, healthcare, and apparel.</a:t>
            </a:r>
          </a:p>
          <a:p>
            <a:pPr marL="514350" indent="-285750">
              <a:lnSpc>
                <a:spcPct val="107000"/>
              </a:lnSpc>
              <a:buFont typeface="Arial" panose="020B0604020202020204" pitchFamily="34" charset="0"/>
              <a:buChar char="•"/>
            </a:pPr>
            <a:r>
              <a:rPr lang="en-US" sz="2400" kern="0" dirty="0">
                <a:solidFill>
                  <a:srgbClr val="000000"/>
                </a:solidFill>
                <a:effectLst/>
                <a:latin typeface="Raleway" pitchFamily="2" charset="0"/>
                <a:ea typeface="Times New Roman" panose="02020603050405020304" pitchFamily="18" charset="0"/>
              </a:rPr>
              <a:t>Men may be more attracted to bonuses like travel advantages, whereas women may be more interested in cash back or discounts on regular purchases.</a:t>
            </a:r>
            <a:endParaRPr lang="en-US" sz="2400" kern="100" dirty="0">
              <a:effectLst/>
              <a:latin typeface="Raleway" pitchFamily="2" charset="0"/>
              <a:ea typeface="Calibri" panose="020F0502020204030204" pitchFamily="34" charset="0"/>
            </a:endParaRPr>
          </a:p>
        </p:txBody>
      </p:sp>
      <p:sp>
        <p:nvSpPr>
          <p:cNvPr id="15" name="TextBox 14">
            <a:extLst>
              <a:ext uri="{FF2B5EF4-FFF2-40B4-BE49-F238E27FC236}">
                <a16:creationId xmlns:a16="http://schemas.microsoft.com/office/drawing/2014/main" id="{6B5D5EB9-A62D-3C3C-E862-53CFB73416B5}"/>
              </a:ext>
            </a:extLst>
          </p:cNvPr>
          <p:cNvSpPr txBox="1"/>
          <p:nvPr/>
        </p:nvSpPr>
        <p:spPr>
          <a:xfrm>
            <a:off x="291345" y="4533863"/>
            <a:ext cx="11460689" cy="707886"/>
          </a:xfrm>
          <a:prstGeom prst="rect">
            <a:avLst/>
          </a:prstGeom>
          <a:noFill/>
        </p:spPr>
        <p:txBody>
          <a:bodyPr wrap="square">
            <a:spAutoFit/>
          </a:bodyPr>
          <a:lstStyle/>
          <a:p>
            <a:r>
              <a:rPr lang="en-US" sz="4000" dirty="0">
                <a:solidFill>
                  <a:srgbClr val="273384"/>
                </a:solidFill>
                <a:latin typeface="Eczar Semi-Bold"/>
              </a:rPr>
              <a:t>RECOMMENDATIONS BASED ON AGE GROUP</a:t>
            </a:r>
          </a:p>
        </p:txBody>
      </p:sp>
      <p:sp>
        <p:nvSpPr>
          <p:cNvPr id="20" name="TextBox 19">
            <a:extLst>
              <a:ext uri="{FF2B5EF4-FFF2-40B4-BE49-F238E27FC236}">
                <a16:creationId xmlns:a16="http://schemas.microsoft.com/office/drawing/2014/main" id="{3A0E9492-A404-CE45-98E2-076C765BDB3D}"/>
              </a:ext>
            </a:extLst>
          </p:cNvPr>
          <p:cNvSpPr txBox="1"/>
          <p:nvPr/>
        </p:nvSpPr>
        <p:spPr>
          <a:xfrm>
            <a:off x="685800" y="5421923"/>
            <a:ext cx="13695142" cy="4018921"/>
          </a:xfrm>
          <a:prstGeom prst="rect">
            <a:avLst/>
          </a:prstGeom>
          <a:noFill/>
        </p:spPr>
        <p:txBody>
          <a:bodyPr wrap="square">
            <a:spAutoFit/>
          </a:bodyPr>
          <a:lstStyle/>
          <a:p>
            <a:pPr marL="514350" indent="-285750">
              <a:lnSpc>
                <a:spcPct val="107000"/>
              </a:lnSpc>
              <a:buFont typeface="Arial" panose="020B0604020202020204" pitchFamily="34" charset="0"/>
              <a:buChar char="•"/>
            </a:pPr>
            <a:r>
              <a:rPr lang="en-US" sz="2400" kern="0" dirty="0">
                <a:solidFill>
                  <a:srgbClr val="000000"/>
                </a:solidFill>
                <a:effectLst/>
                <a:latin typeface="Raleway" pitchFamily="2" charset="0"/>
                <a:ea typeface="Times New Roman" panose="02020603050405020304" pitchFamily="18" charset="0"/>
              </a:rPr>
              <a:t>21-24: Individuals in this age group are young professionals and mostly single. They often have more discretionary income as they may not be financially responsible for a family. </a:t>
            </a:r>
            <a:endParaRPr lang="en-US" sz="2400" kern="100" dirty="0">
              <a:solidFill>
                <a:srgbClr val="000000"/>
              </a:solidFill>
              <a:effectLst/>
              <a:latin typeface="Raleway" pitchFamily="2" charset="0"/>
              <a:ea typeface="Calibri" panose="020F0502020204030204" pitchFamily="34" charset="0"/>
              <a:cs typeface="DokChampa" panose="020B0604020202020204" pitchFamily="34" charset="-34"/>
            </a:endParaRPr>
          </a:p>
          <a:p>
            <a:pPr marL="514350" indent="-285750">
              <a:lnSpc>
                <a:spcPct val="10700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604020202020204" pitchFamily="34" charset="-34"/>
              </a:rPr>
              <a:t>25-34: </a:t>
            </a:r>
            <a:r>
              <a:rPr lang="en-US" sz="2400" kern="0" dirty="0">
                <a:solidFill>
                  <a:srgbClr val="000000"/>
                </a:solidFill>
                <a:effectLst/>
                <a:latin typeface="Raleway" pitchFamily="2" charset="0"/>
                <a:ea typeface="Times New Roman" panose="02020603050405020304" pitchFamily="18" charset="0"/>
              </a:rPr>
              <a:t>This group may continue to use credit cards to build their credit profiles. They are earning more, they may use credit cards for everyday expenses, travel, and entertainment</a:t>
            </a:r>
            <a:r>
              <a:rPr lang="en-US" sz="1800" kern="0" dirty="0">
                <a:solidFill>
                  <a:srgbClr val="000000"/>
                </a:solidFill>
                <a:effectLst/>
                <a:latin typeface="Segoe UI" panose="020B0502040204020203" pitchFamily="34" charset="0"/>
                <a:ea typeface="Times New Roman" panose="02020603050405020304" pitchFamily="18" charset="0"/>
              </a:rPr>
              <a:t>.</a:t>
            </a:r>
            <a:endParaRPr lang="en-US" sz="1800" kern="100" dirty="0">
              <a:solidFill>
                <a:srgbClr val="000000"/>
              </a:solidFill>
              <a:effectLst/>
              <a:latin typeface="Calibri" panose="020F0502020204030204" pitchFamily="34" charset="0"/>
              <a:ea typeface="Calibri" panose="020F0502020204030204" pitchFamily="34" charset="0"/>
            </a:endParaRPr>
          </a:p>
          <a:p>
            <a:pPr marL="514350" indent="-285750">
              <a:lnSpc>
                <a:spcPct val="107000"/>
              </a:lnSpc>
              <a:buFont typeface="Arial" panose="020B0604020202020204" pitchFamily="34" charset="0"/>
              <a:buChar char="•"/>
            </a:pPr>
            <a:r>
              <a:rPr lang="en-US" sz="2400" kern="0" dirty="0">
                <a:solidFill>
                  <a:srgbClr val="000000"/>
                </a:solidFill>
                <a:effectLst/>
                <a:latin typeface="Raleway" pitchFamily="2" charset="0"/>
                <a:ea typeface="Times New Roman" panose="02020603050405020304" pitchFamily="18" charset="0"/>
              </a:rPr>
              <a:t>35-45: Individuals in this age group may use credit cards for family-related expenses, such as education, home improvement, and larger purchases. Many in this age range may be interested in accumulating credit card rewards for travel or cash back.</a:t>
            </a:r>
          </a:p>
          <a:p>
            <a:pPr marL="514350" indent="-285750">
              <a:lnSpc>
                <a:spcPct val="107000"/>
              </a:lnSpc>
              <a:buFont typeface="Arial" panose="020B0604020202020204" pitchFamily="34" charset="0"/>
              <a:buChar char="•"/>
            </a:pPr>
            <a:r>
              <a:rPr lang="en-US" sz="2400" kern="0" dirty="0">
                <a:solidFill>
                  <a:srgbClr val="000000"/>
                </a:solidFill>
                <a:latin typeface="Raleway" pitchFamily="2" charset="0"/>
                <a:ea typeface="Calibri" panose="020F0502020204030204" pitchFamily="34" charset="0"/>
              </a:rPr>
              <a:t>45+: </a:t>
            </a:r>
            <a:r>
              <a:rPr lang="en-US" sz="2400" kern="0" dirty="0">
                <a:solidFill>
                  <a:srgbClr val="000000"/>
                </a:solidFill>
                <a:effectLst/>
                <a:latin typeface="Raleway" pitchFamily="2" charset="0"/>
                <a:ea typeface="Times New Roman" panose="02020603050405020304" pitchFamily="18" charset="0"/>
              </a:rPr>
              <a:t>Credit cards can be used to pay for bills, groceries, and medical costs associated with the family</a:t>
            </a:r>
            <a:r>
              <a:rPr lang="en-US" sz="2400" kern="0" dirty="0">
                <a:solidFill>
                  <a:srgbClr val="000000"/>
                </a:solidFill>
                <a:latin typeface="Raleway" pitchFamily="2" charset="0"/>
                <a:ea typeface="Times New Roman" panose="02020603050405020304" pitchFamily="18" charset="0"/>
              </a:rPr>
              <a:t>.</a:t>
            </a:r>
            <a:r>
              <a:rPr lang="en-US" sz="2400" kern="0" dirty="0">
                <a:solidFill>
                  <a:srgbClr val="000000"/>
                </a:solidFill>
                <a:effectLst/>
                <a:latin typeface="Raleway" pitchFamily="2" charset="0"/>
                <a:ea typeface="Times New Roman" panose="02020603050405020304" pitchFamily="18" charset="0"/>
              </a:rPr>
              <a:t> People in the 45+ age group may utilize credit cards for travel and leisure activities since they may have greater discretionary income.</a:t>
            </a:r>
            <a:endParaRPr lang="en-US" sz="2400" kern="100" dirty="0">
              <a:effectLst/>
              <a:latin typeface="Raleway" pitchFamily="2" charset="0"/>
              <a:ea typeface="Calibri" panose="020F0502020204030204" pitchFamily="34" charset="0"/>
            </a:endParaRPr>
          </a:p>
        </p:txBody>
      </p:sp>
    </p:spTree>
    <p:extLst>
      <p:ext uri="{BB962C8B-B14F-4D97-AF65-F5344CB8AC3E}">
        <p14:creationId xmlns:p14="http://schemas.microsoft.com/office/powerpoint/2010/main" val="99529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6" name="Freeform 6">
            <a:extLst>
              <a:ext uri="{FF2B5EF4-FFF2-40B4-BE49-F238E27FC236}">
                <a16:creationId xmlns:a16="http://schemas.microsoft.com/office/drawing/2014/main" id="{49A7B488-6F59-BBFF-7D20-A365F9877BC3}"/>
              </a:ext>
            </a:extLst>
          </p:cNvPr>
          <p:cNvSpPr/>
          <p:nvPr/>
        </p:nvSpPr>
        <p:spPr>
          <a:xfrm>
            <a:off x="13365187" y="3346089"/>
            <a:ext cx="3835104" cy="6083993"/>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nvGrpSpPr>
          <p:cNvPr id="34" name="Group 5">
            <a:extLst>
              <a:ext uri="{FF2B5EF4-FFF2-40B4-BE49-F238E27FC236}">
                <a16:creationId xmlns:a16="http://schemas.microsoft.com/office/drawing/2014/main" id="{CFCBCE59-0884-DF61-0330-DB9D6FC525A3}"/>
              </a:ext>
            </a:extLst>
          </p:cNvPr>
          <p:cNvGrpSpPr/>
          <p:nvPr/>
        </p:nvGrpSpPr>
        <p:grpSpPr>
          <a:xfrm>
            <a:off x="9343966" y="3346089"/>
            <a:ext cx="3835104" cy="6083991"/>
            <a:chOff x="0" y="0"/>
            <a:chExt cx="3133810" cy="4032689"/>
          </a:xfrm>
        </p:grpSpPr>
        <p:sp>
          <p:nvSpPr>
            <p:cNvPr id="35" name="Freeform 6">
              <a:extLst>
                <a:ext uri="{FF2B5EF4-FFF2-40B4-BE49-F238E27FC236}">
                  <a16:creationId xmlns:a16="http://schemas.microsoft.com/office/drawing/2014/main" id="{24E10ABE-C2AD-BEC8-D7E3-E1A8C526D8F3}"/>
                </a:ext>
              </a:extLst>
            </p:cNvPr>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grpSp>
        <p:nvGrpSpPr>
          <p:cNvPr id="32" name="Group 5">
            <a:extLst>
              <a:ext uri="{FF2B5EF4-FFF2-40B4-BE49-F238E27FC236}">
                <a16:creationId xmlns:a16="http://schemas.microsoft.com/office/drawing/2014/main" id="{01099054-7EC3-2689-0C98-B2CEE3EE7C8F}"/>
              </a:ext>
            </a:extLst>
          </p:cNvPr>
          <p:cNvGrpSpPr/>
          <p:nvPr/>
        </p:nvGrpSpPr>
        <p:grpSpPr>
          <a:xfrm>
            <a:off x="5322744" y="3346089"/>
            <a:ext cx="3835104" cy="6083991"/>
            <a:chOff x="0" y="0"/>
            <a:chExt cx="3133810" cy="4032689"/>
          </a:xfrm>
        </p:grpSpPr>
        <p:sp>
          <p:nvSpPr>
            <p:cNvPr id="33" name="Freeform 6">
              <a:extLst>
                <a:ext uri="{FF2B5EF4-FFF2-40B4-BE49-F238E27FC236}">
                  <a16:creationId xmlns:a16="http://schemas.microsoft.com/office/drawing/2014/main" id="{D220FF49-A9AA-175E-B82D-39DEFE563798}"/>
                </a:ext>
              </a:extLst>
            </p:cNvPr>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sp>
        <p:nvSpPr>
          <p:cNvPr id="2" name="Freeform 2"/>
          <p:cNvSpPr/>
          <p:nvPr/>
        </p:nvSpPr>
        <p:spPr>
          <a:xfrm>
            <a:off x="5443252" y="-599511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US"/>
          </a:p>
        </p:txBody>
      </p:sp>
      <p:sp>
        <p:nvSpPr>
          <p:cNvPr id="6" name="Freeform 6"/>
          <p:cNvSpPr/>
          <p:nvPr/>
        </p:nvSpPr>
        <p:spPr>
          <a:xfrm rot="622607">
            <a:off x="9712979" y="-1856207"/>
            <a:ext cx="4537396" cy="3712415"/>
          </a:xfrm>
          <a:custGeom>
            <a:avLst/>
            <a:gdLst/>
            <a:ahLst/>
            <a:cxnLst/>
            <a:rect l="l" t="t" r="r" b="b"/>
            <a:pathLst>
              <a:path w="4537396" h="3712415">
                <a:moveTo>
                  <a:pt x="0" y="0"/>
                </a:moveTo>
                <a:lnTo>
                  <a:pt x="4537396" y="0"/>
                </a:lnTo>
                <a:lnTo>
                  <a:pt x="4537396" y="3712414"/>
                </a:lnTo>
                <a:lnTo>
                  <a:pt x="0" y="37124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1813204"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a:off x="14966308" y="-3705729"/>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2"/>
            <a:stretch>
              <a:fillRect/>
            </a:stretch>
          </a:blipFill>
        </p:spPr>
        <p:txBody>
          <a:bodyPr/>
          <a:lstStyle/>
          <a:p>
            <a:endParaRPr lang="en-US"/>
          </a:p>
        </p:txBody>
      </p:sp>
      <p:sp>
        <p:nvSpPr>
          <p:cNvPr id="11" name="Freeform 11"/>
          <p:cNvSpPr/>
          <p:nvPr/>
        </p:nvSpPr>
        <p:spPr>
          <a:xfrm>
            <a:off x="-3800348"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US"/>
          </a:p>
        </p:txBody>
      </p:sp>
      <p:sp>
        <p:nvSpPr>
          <p:cNvPr id="12" name="Freeform 12"/>
          <p:cNvSpPr/>
          <p:nvPr/>
        </p:nvSpPr>
        <p:spPr>
          <a:xfrm>
            <a:off x="13564182" y="5735928"/>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2"/>
            <a:stretch>
              <a:fillRect/>
            </a:stretch>
          </a:blipFill>
        </p:spPr>
        <p:txBody>
          <a:bodyPr/>
          <a:lstStyle/>
          <a:p>
            <a:endParaRPr lang="en-US"/>
          </a:p>
        </p:txBody>
      </p:sp>
      <p:grpSp>
        <p:nvGrpSpPr>
          <p:cNvPr id="3" name="Group 5">
            <a:extLst>
              <a:ext uri="{FF2B5EF4-FFF2-40B4-BE49-F238E27FC236}">
                <a16:creationId xmlns:a16="http://schemas.microsoft.com/office/drawing/2014/main" id="{503774D1-DAC5-EB59-7DF8-6232D9C7072B}"/>
              </a:ext>
            </a:extLst>
          </p:cNvPr>
          <p:cNvGrpSpPr/>
          <p:nvPr/>
        </p:nvGrpSpPr>
        <p:grpSpPr>
          <a:xfrm>
            <a:off x="1301522" y="3346089"/>
            <a:ext cx="3835104" cy="6083991"/>
            <a:chOff x="0" y="0"/>
            <a:chExt cx="3133810" cy="4032689"/>
          </a:xfrm>
        </p:grpSpPr>
        <p:sp>
          <p:nvSpPr>
            <p:cNvPr id="4" name="Freeform 6">
              <a:extLst>
                <a:ext uri="{FF2B5EF4-FFF2-40B4-BE49-F238E27FC236}">
                  <a16:creationId xmlns:a16="http://schemas.microsoft.com/office/drawing/2014/main" id="{6C1BABEE-8159-58DA-331B-2FBC4F2E922F}"/>
                </a:ext>
              </a:extLst>
            </p:cNvPr>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sp>
        <p:nvSpPr>
          <p:cNvPr id="18" name="TextBox 18">
            <a:extLst>
              <a:ext uri="{FF2B5EF4-FFF2-40B4-BE49-F238E27FC236}">
                <a16:creationId xmlns:a16="http://schemas.microsoft.com/office/drawing/2014/main" id="{2028D58D-9FEB-A61E-9C32-5A79F028EDF3}"/>
              </a:ext>
            </a:extLst>
          </p:cNvPr>
          <p:cNvSpPr txBox="1"/>
          <p:nvPr/>
        </p:nvSpPr>
        <p:spPr>
          <a:xfrm>
            <a:off x="1447799" y="5176345"/>
            <a:ext cx="3489831" cy="3323987"/>
          </a:xfrm>
          <a:prstGeom prst="rect">
            <a:avLst/>
          </a:prstGeom>
        </p:spPr>
        <p:txBody>
          <a:bodyPr wrap="square" lIns="0" tIns="0" rIns="0" bIns="0" rtlCol="0" anchor="t">
            <a:spAutoFit/>
          </a:bodyPr>
          <a:lstStyle/>
          <a:p>
            <a:r>
              <a:rPr lang="en-US" sz="2400" kern="0" dirty="0">
                <a:effectLst/>
                <a:latin typeface="Raleway" pitchFamily="2" charset="0"/>
                <a:ea typeface="Times New Roman" panose="02020603050405020304" pitchFamily="18" charset="0"/>
              </a:rPr>
              <a:t>Provide a rewards program where each purchase earns you miles, points, or cash back. Tailor the rewards to align with common spending categories such as groceries, dining, or travel.</a:t>
            </a:r>
            <a:endParaRPr lang="en-US" sz="2400" kern="100" dirty="0">
              <a:effectLst/>
              <a:latin typeface="Raleway" pitchFamily="2" charset="0"/>
              <a:ea typeface="Calibri" panose="020F0502020204030204" pitchFamily="34" charset="0"/>
            </a:endParaRPr>
          </a:p>
        </p:txBody>
      </p:sp>
      <p:sp>
        <p:nvSpPr>
          <p:cNvPr id="27" name="TextBox 26">
            <a:extLst>
              <a:ext uri="{FF2B5EF4-FFF2-40B4-BE49-F238E27FC236}">
                <a16:creationId xmlns:a16="http://schemas.microsoft.com/office/drawing/2014/main" id="{1CF088A9-6547-55B1-CDC6-60116EC20E0C}"/>
              </a:ext>
            </a:extLst>
          </p:cNvPr>
          <p:cNvSpPr txBox="1"/>
          <p:nvPr/>
        </p:nvSpPr>
        <p:spPr>
          <a:xfrm>
            <a:off x="1647821" y="3649395"/>
            <a:ext cx="3142505" cy="1200329"/>
          </a:xfrm>
          <a:prstGeom prst="rect">
            <a:avLst/>
          </a:prstGeom>
          <a:noFill/>
        </p:spPr>
        <p:txBody>
          <a:bodyPr wrap="square">
            <a:spAutoFit/>
          </a:bodyPr>
          <a:lstStyle/>
          <a:p>
            <a:pPr algn="ctr"/>
            <a:r>
              <a:rPr lang="en-US" sz="3600" dirty="0">
                <a:solidFill>
                  <a:srgbClr val="273384"/>
                </a:solidFill>
                <a:latin typeface="Raleway Bold"/>
              </a:rPr>
              <a:t>Reward</a:t>
            </a:r>
            <a:r>
              <a:rPr lang="en-US" sz="3200" b="1" dirty="0">
                <a:latin typeface="Raleway" pitchFamily="2" charset="0"/>
              </a:rPr>
              <a:t> </a:t>
            </a:r>
            <a:r>
              <a:rPr lang="en-US" sz="3600" dirty="0">
                <a:solidFill>
                  <a:srgbClr val="273384"/>
                </a:solidFill>
                <a:latin typeface="Raleway Bold"/>
              </a:rPr>
              <a:t>Program</a:t>
            </a:r>
            <a:endParaRPr lang="en-US" sz="3200" dirty="0"/>
          </a:p>
        </p:txBody>
      </p:sp>
      <p:sp>
        <p:nvSpPr>
          <p:cNvPr id="28" name="TextBox 27">
            <a:extLst>
              <a:ext uri="{FF2B5EF4-FFF2-40B4-BE49-F238E27FC236}">
                <a16:creationId xmlns:a16="http://schemas.microsoft.com/office/drawing/2014/main" id="{FDC209DF-8FFD-50E4-F484-8BCC7C25C619}"/>
              </a:ext>
            </a:extLst>
          </p:cNvPr>
          <p:cNvSpPr txBox="1"/>
          <p:nvPr/>
        </p:nvSpPr>
        <p:spPr>
          <a:xfrm>
            <a:off x="9484622" y="3649394"/>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No Annual Fees</a:t>
            </a:r>
          </a:p>
        </p:txBody>
      </p:sp>
      <p:sp>
        <p:nvSpPr>
          <p:cNvPr id="29" name="TextBox 28">
            <a:extLst>
              <a:ext uri="{FF2B5EF4-FFF2-40B4-BE49-F238E27FC236}">
                <a16:creationId xmlns:a16="http://schemas.microsoft.com/office/drawing/2014/main" id="{A1B9BDC0-7839-4A7A-13FE-E5F648AB6B21}"/>
              </a:ext>
            </a:extLst>
          </p:cNvPr>
          <p:cNvSpPr txBox="1"/>
          <p:nvPr/>
        </p:nvSpPr>
        <p:spPr>
          <a:xfrm>
            <a:off x="5495268" y="3649394"/>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Introductory Offers</a:t>
            </a:r>
          </a:p>
        </p:txBody>
      </p:sp>
      <p:sp>
        <p:nvSpPr>
          <p:cNvPr id="30" name="TextBox 29">
            <a:extLst>
              <a:ext uri="{FF2B5EF4-FFF2-40B4-BE49-F238E27FC236}">
                <a16:creationId xmlns:a16="http://schemas.microsoft.com/office/drawing/2014/main" id="{7BB0AAD5-F668-42CA-5EF4-22379EDCE384}"/>
              </a:ext>
            </a:extLst>
          </p:cNvPr>
          <p:cNvSpPr txBox="1"/>
          <p:nvPr/>
        </p:nvSpPr>
        <p:spPr>
          <a:xfrm>
            <a:off x="13729376" y="3649393"/>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Contactless Payments</a:t>
            </a:r>
          </a:p>
        </p:txBody>
      </p:sp>
      <p:sp>
        <p:nvSpPr>
          <p:cNvPr id="37" name="TextBox 18">
            <a:extLst>
              <a:ext uri="{FF2B5EF4-FFF2-40B4-BE49-F238E27FC236}">
                <a16:creationId xmlns:a16="http://schemas.microsoft.com/office/drawing/2014/main" id="{9B3115E1-2675-4FD7-DE3F-845441160FC9}"/>
              </a:ext>
            </a:extLst>
          </p:cNvPr>
          <p:cNvSpPr txBox="1"/>
          <p:nvPr/>
        </p:nvSpPr>
        <p:spPr>
          <a:xfrm>
            <a:off x="5578578" y="5180189"/>
            <a:ext cx="3489831" cy="4062651"/>
          </a:xfrm>
          <a:prstGeom prst="rect">
            <a:avLst/>
          </a:prstGeom>
        </p:spPr>
        <p:txBody>
          <a:bodyPr wrap="square" lIns="0" tIns="0" rIns="0" bIns="0" rtlCol="0" anchor="t">
            <a:spAutoFit/>
          </a:bodyPr>
          <a:lstStyle/>
          <a:p>
            <a:r>
              <a:rPr lang="en-US" sz="2400" kern="0" dirty="0">
                <a:solidFill>
                  <a:srgbClr val="000000"/>
                </a:solidFill>
                <a:effectLst/>
                <a:latin typeface="Raleway" pitchFamily="2" charset="0"/>
                <a:ea typeface="Times New Roman" panose="02020603050405020304" pitchFamily="18" charset="0"/>
              </a:rPr>
              <a:t>Offer attractive introductory deals, such 0% APR on purchases or balance transfers for a certain period of time. This may draw in new customers and motivate current cardholders to use their cards more often.</a:t>
            </a:r>
            <a:endParaRPr lang="en-US" sz="2400" b="1" dirty="0">
              <a:latin typeface="Raleway" pitchFamily="2" charset="0"/>
            </a:endParaRPr>
          </a:p>
          <a:p>
            <a:endParaRPr lang="en-US" sz="2400" kern="100" dirty="0">
              <a:effectLst/>
              <a:latin typeface="Raleway" pitchFamily="2" charset="0"/>
              <a:ea typeface="Calibri" panose="020F0502020204030204" pitchFamily="34" charset="0"/>
            </a:endParaRPr>
          </a:p>
        </p:txBody>
      </p:sp>
      <p:sp>
        <p:nvSpPr>
          <p:cNvPr id="38" name="TextBox 18">
            <a:extLst>
              <a:ext uri="{FF2B5EF4-FFF2-40B4-BE49-F238E27FC236}">
                <a16:creationId xmlns:a16="http://schemas.microsoft.com/office/drawing/2014/main" id="{B66DC63C-AE03-4135-B063-6CB41C3DA93E}"/>
              </a:ext>
            </a:extLst>
          </p:cNvPr>
          <p:cNvSpPr txBox="1"/>
          <p:nvPr/>
        </p:nvSpPr>
        <p:spPr>
          <a:xfrm>
            <a:off x="9616100" y="5176344"/>
            <a:ext cx="3489831" cy="4062651"/>
          </a:xfrm>
          <a:prstGeom prst="rect">
            <a:avLst/>
          </a:prstGeom>
        </p:spPr>
        <p:txBody>
          <a:bodyPr wrap="square" lIns="0" tIns="0" rIns="0" bIns="0" rtlCol="0" anchor="t">
            <a:spAutoFit/>
          </a:bodyPr>
          <a:lstStyle/>
          <a:p>
            <a:r>
              <a:rPr lang="en-US" sz="2400" kern="0" dirty="0">
                <a:solidFill>
                  <a:srgbClr val="000000"/>
                </a:solidFill>
                <a:effectLst/>
                <a:latin typeface="Raleway" pitchFamily="2" charset="0"/>
                <a:ea typeface="Times New Roman" panose="02020603050405020304" pitchFamily="18" charset="0"/>
              </a:rPr>
              <a:t>Eliminating the annual fee has the potential to increase consumer appeal for the credit card. Cards without annual fees are preferred by many customers, particularly those who do not use the card regularly.</a:t>
            </a:r>
            <a:endParaRPr lang="en-US" sz="2400" b="1" dirty="0">
              <a:latin typeface="Raleway" pitchFamily="2" charset="0"/>
            </a:endParaRPr>
          </a:p>
          <a:p>
            <a:endParaRPr lang="en-US" sz="2400" kern="100" dirty="0">
              <a:effectLst/>
              <a:latin typeface="Raleway" pitchFamily="2" charset="0"/>
              <a:ea typeface="Calibri" panose="020F0502020204030204" pitchFamily="34" charset="0"/>
            </a:endParaRPr>
          </a:p>
        </p:txBody>
      </p:sp>
      <p:sp>
        <p:nvSpPr>
          <p:cNvPr id="39" name="TextBox 18">
            <a:extLst>
              <a:ext uri="{FF2B5EF4-FFF2-40B4-BE49-F238E27FC236}">
                <a16:creationId xmlns:a16="http://schemas.microsoft.com/office/drawing/2014/main" id="{453249C5-97A7-27F2-CB1D-B8AD5689B127}"/>
              </a:ext>
            </a:extLst>
          </p:cNvPr>
          <p:cNvSpPr txBox="1"/>
          <p:nvPr/>
        </p:nvSpPr>
        <p:spPr>
          <a:xfrm>
            <a:off x="13555712" y="5170516"/>
            <a:ext cx="3489831" cy="2585323"/>
          </a:xfrm>
          <a:prstGeom prst="rect">
            <a:avLst/>
          </a:prstGeom>
        </p:spPr>
        <p:txBody>
          <a:bodyPr wrap="square" lIns="0" tIns="0" rIns="0" bIns="0" rtlCol="0" anchor="t">
            <a:spAutoFit/>
          </a:bodyPr>
          <a:lstStyle/>
          <a:p>
            <a:r>
              <a:rPr lang="en-US" sz="2400" kern="0" dirty="0">
                <a:solidFill>
                  <a:srgbClr val="000000"/>
                </a:solidFill>
                <a:effectLst/>
                <a:latin typeface="Raleway" pitchFamily="2" charset="0"/>
                <a:ea typeface="Times New Roman" panose="02020603050405020304" pitchFamily="18" charset="0"/>
              </a:rPr>
              <a:t>In the age of digital payments, include contactless payment solutions like NFC technology to speed up and simplify transactions.</a:t>
            </a:r>
            <a:endParaRPr lang="en-US" sz="2400" kern="100" dirty="0">
              <a:effectLst/>
              <a:latin typeface="Raleway" pitchFamily="2" charset="0"/>
              <a:ea typeface="Calibri" panose="020F0502020204030204" pitchFamily="34" charset="0"/>
            </a:endParaRPr>
          </a:p>
        </p:txBody>
      </p:sp>
      <p:sp>
        <p:nvSpPr>
          <p:cNvPr id="40" name="TextBox 9">
            <a:extLst>
              <a:ext uri="{FF2B5EF4-FFF2-40B4-BE49-F238E27FC236}">
                <a16:creationId xmlns:a16="http://schemas.microsoft.com/office/drawing/2014/main" id="{DB9974E0-FEA6-C07D-37B2-0EBC912B0BE2}"/>
              </a:ext>
            </a:extLst>
          </p:cNvPr>
          <p:cNvSpPr txBox="1"/>
          <p:nvPr/>
        </p:nvSpPr>
        <p:spPr>
          <a:xfrm>
            <a:off x="1301522" y="1518321"/>
            <a:ext cx="10866909" cy="936154"/>
          </a:xfrm>
          <a:prstGeom prst="rect">
            <a:avLst/>
          </a:prstGeom>
        </p:spPr>
        <p:txBody>
          <a:bodyPr wrap="square" lIns="0" tIns="0" rIns="0" bIns="0" rtlCol="0" anchor="t">
            <a:spAutoFit/>
          </a:bodyPr>
          <a:lstStyle/>
          <a:p>
            <a:pPr>
              <a:lnSpc>
                <a:spcPts val="7334"/>
              </a:lnSpc>
            </a:pPr>
            <a:r>
              <a:rPr lang="en-US" sz="4500" dirty="0">
                <a:solidFill>
                  <a:srgbClr val="273384"/>
                </a:solidFill>
                <a:latin typeface="Eczar Semi-Bold"/>
              </a:rPr>
              <a:t>FEATURE RECOMMENDATIONS</a:t>
            </a:r>
          </a:p>
        </p:txBody>
      </p:sp>
    </p:spTree>
    <p:extLst>
      <p:ext uri="{BB962C8B-B14F-4D97-AF65-F5344CB8AC3E}">
        <p14:creationId xmlns:p14="http://schemas.microsoft.com/office/powerpoint/2010/main" val="3103701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10" name="Add-in 9" title="Microsoft Power BI">
                <a:extLst>
                  <a:ext uri="{FF2B5EF4-FFF2-40B4-BE49-F238E27FC236}">
                    <a16:creationId xmlns:a16="http://schemas.microsoft.com/office/drawing/2014/main" id="{DA061969-DBD1-5448-0FEA-7F62B3822129}"/>
                  </a:ext>
                </a:extLst>
              </p:cNvPr>
              <p:cNvGraphicFramePr>
                <a:graphicFrameLocks noGrp="1"/>
              </p:cNvGraphicFramePr>
              <p:nvPr>
                <p:extLst>
                  <p:ext uri="{D42A27DB-BD31-4B8C-83A1-F6EECF244321}">
                    <p14:modId xmlns:p14="http://schemas.microsoft.com/office/powerpoint/2010/main" val="1143026817"/>
                  </p:ext>
                </p:extLst>
              </p:nvPr>
            </p:nvGraphicFramePr>
            <p:xfrm>
              <a:off x="0" y="1168846"/>
              <a:ext cx="18288000" cy="911815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10" name="Add-in 9" title="Microsoft Power BI">
                <a:extLst>
                  <a:ext uri="{FF2B5EF4-FFF2-40B4-BE49-F238E27FC236}">
                    <a16:creationId xmlns:a16="http://schemas.microsoft.com/office/drawing/2014/main" id="{DA061969-DBD1-5448-0FEA-7F62B3822129}"/>
                  </a:ext>
                </a:extLst>
              </p:cNvPr>
              <p:cNvPicPr>
                <a:picLocks noGrp="1" noRot="1" noChangeAspect="1" noMove="1" noResize="1" noEditPoints="1" noAdjustHandles="1" noChangeArrowheads="1" noChangeShapeType="1"/>
              </p:cNvPicPr>
              <p:nvPr/>
            </p:nvPicPr>
            <p:blipFill>
              <a:blip r:embed="rId3"/>
              <a:stretch>
                <a:fillRect/>
              </a:stretch>
            </p:blipFill>
            <p:spPr>
              <a:xfrm>
                <a:off x="0" y="1168846"/>
                <a:ext cx="18288000" cy="9118154"/>
              </a:xfrm>
              <a:prstGeom prst="rect">
                <a:avLst/>
              </a:prstGeom>
            </p:spPr>
          </p:pic>
        </mc:Fallback>
      </mc:AlternateContent>
      <p:sp>
        <p:nvSpPr>
          <p:cNvPr id="11" name="TextBox 21">
            <a:extLst>
              <a:ext uri="{FF2B5EF4-FFF2-40B4-BE49-F238E27FC236}">
                <a16:creationId xmlns:a16="http://schemas.microsoft.com/office/drawing/2014/main" id="{1EFE6CBA-2D13-5D40-CA0C-113654DF35F5}"/>
              </a:ext>
            </a:extLst>
          </p:cNvPr>
          <p:cNvSpPr txBox="1"/>
          <p:nvPr/>
        </p:nvSpPr>
        <p:spPr>
          <a:xfrm>
            <a:off x="6324600" y="-190500"/>
            <a:ext cx="7120560"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latin typeface="Eczar Bold"/>
                <a:ea typeface="Eczar Bold"/>
              </a:rPr>
              <a:t>﻿</a:t>
            </a:r>
            <a:r>
              <a:rPr lang="en-US" sz="7200" dirty="0">
                <a:latin typeface="Eczar Bold"/>
                <a:ea typeface="Eczar Bold"/>
              </a:rPr>
              <a:t>Dashboard</a:t>
            </a:r>
          </a:p>
        </p:txBody>
      </p:sp>
    </p:spTree>
    <p:extLst>
      <p:ext uri="{BB962C8B-B14F-4D97-AF65-F5344CB8AC3E}">
        <p14:creationId xmlns:p14="http://schemas.microsoft.com/office/powerpoint/2010/main" val="3145062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14" name="Group 5">
            <a:extLst>
              <a:ext uri="{FF2B5EF4-FFF2-40B4-BE49-F238E27FC236}">
                <a16:creationId xmlns:a16="http://schemas.microsoft.com/office/drawing/2014/main" id="{091DD314-EB80-CF4D-1EA5-5161D11878E7}"/>
              </a:ext>
            </a:extLst>
          </p:cNvPr>
          <p:cNvGrpSpPr/>
          <p:nvPr/>
        </p:nvGrpSpPr>
        <p:grpSpPr>
          <a:xfrm>
            <a:off x="1317710" y="2229271"/>
            <a:ext cx="3835104" cy="6083993"/>
            <a:chOff x="13228" y="-740267"/>
            <a:chExt cx="3133810" cy="4032690"/>
          </a:xfrm>
        </p:grpSpPr>
        <p:sp>
          <p:nvSpPr>
            <p:cNvPr id="15" name="Freeform 6">
              <a:extLst>
                <a:ext uri="{FF2B5EF4-FFF2-40B4-BE49-F238E27FC236}">
                  <a16:creationId xmlns:a16="http://schemas.microsoft.com/office/drawing/2014/main" id="{BB504311-2197-1289-6F52-4722854C93DD}"/>
                </a:ext>
              </a:extLst>
            </p:cNvPr>
            <p:cNvSpPr/>
            <p:nvPr/>
          </p:nvSpPr>
          <p:spPr>
            <a:xfrm>
              <a:off x="13228" y="-740267"/>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txBody>
          <a:bodyPr/>
          <a:lstStyle/>
          <a:p>
            <a:endParaRPr lang="en-US"/>
          </a:p>
        </p:txBody>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txBody>
          <a:bodyPr/>
          <a:lstStyle/>
          <a:p>
            <a:endParaRPr lang="en-US"/>
          </a:p>
        </p:txBody>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txBody>
          <a:bodyPr/>
          <a:lstStyle/>
          <a:p>
            <a:endParaRPr lang="en-US"/>
          </a:p>
        </p:txBody>
      </p:sp>
      <p:sp>
        <p:nvSpPr>
          <p:cNvPr id="9" name="Freeform 9"/>
          <p:cNvSpPr/>
          <p:nvPr/>
        </p:nvSpPr>
        <p:spPr>
          <a:xfrm>
            <a:off x="4572000" y="-3112935"/>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txBody>
          <a:bodyPr/>
          <a:lstStyle/>
          <a:p>
            <a:endParaRPr lang="en-US"/>
          </a:p>
        </p:txBody>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3" name="Freeform 6">
            <a:extLst>
              <a:ext uri="{FF2B5EF4-FFF2-40B4-BE49-F238E27FC236}">
                <a16:creationId xmlns:a16="http://schemas.microsoft.com/office/drawing/2014/main" id="{301B0416-048F-BDA6-7C64-D13ED3FA8018}"/>
              </a:ext>
            </a:extLst>
          </p:cNvPr>
          <p:cNvSpPr/>
          <p:nvPr/>
        </p:nvSpPr>
        <p:spPr>
          <a:xfrm>
            <a:off x="13450568" y="2175332"/>
            <a:ext cx="3835104" cy="6083993"/>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nvGrpSpPr>
          <p:cNvPr id="4" name="Group 5">
            <a:extLst>
              <a:ext uri="{FF2B5EF4-FFF2-40B4-BE49-F238E27FC236}">
                <a16:creationId xmlns:a16="http://schemas.microsoft.com/office/drawing/2014/main" id="{6A155DEA-62FD-06DC-2110-9CFA8A0C8775}"/>
              </a:ext>
            </a:extLst>
          </p:cNvPr>
          <p:cNvGrpSpPr/>
          <p:nvPr/>
        </p:nvGrpSpPr>
        <p:grpSpPr>
          <a:xfrm>
            <a:off x="9402976" y="2223113"/>
            <a:ext cx="3835104" cy="6083991"/>
            <a:chOff x="0" y="0"/>
            <a:chExt cx="3133810" cy="4032689"/>
          </a:xfrm>
        </p:grpSpPr>
        <p:sp>
          <p:nvSpPr>
            <p:cNvPr id="11" name="Freeform 6">
              <a:extLst>
                <a:ext uri="{FF2B5EF4-FFF2-40B4-BE49-F238E27FC236}">
                  <a16:creationId xmlns:a16="http://schemas.microsoft.com/office/drawing/2014/main" id="{32626172-687C-80DA-50AB-61A9F936242A}"/>
                </a:ext>
              </a:extLst>
            </p:cNvPr>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grpSp>
        <p:nvGrpSpPr>
          <p:cNvPr id="12" name="Group 5">
            <a:extLst>
              <a:ext uri="{FF2B5EF4-FFF2-40B4-BE49-F238E27FC236}">
                <a16:creationId xmlns:a16="http://schemas.microsoft.com/office/drawing/2014/main" id="{783758F8-7CAC-27FB-1D22-B7F50447CB42}"/>
              </a:ext>
            </a:extLst>
          </p:cNvPr>
          <p:cNvGrpSpPr/>
          <p:nvPr/>
        </p:nvGrpSpPr>
        <p:grpSpPr>
          <a:xfrm>
            <a:off x="5381754" y="2223113"/>
            <a:ext cx="3835104" cy="6083991"/>
            <a:chOff x="0" y="0"/>
            <a:chExt cx="3133810" cy="4032689"/>
          </a:xfrm>
        </p:grpSpPr>
        <p:sp>
          <p:nvSpPr>
            <p:cNvPr id="13" name="Freeform 6">
              <a:extLst>
                <a:ext uri="{FF2B5EF4-FFF2-40B4-BE49-F238E27FC236}">
                  <a16:creationId xmlns:a16="http://schemas.microsoft.com/office/drawing/2014/main" id="{74EED839-9B14-05D4-D454-F8C4AC3A0308}"/>
                </a:ext>
              </a:extLst>
            </p:cNvPr>
            <p:cNvSpPr/>
            <p:nvPr/>
          </p:nvSpPr>
          <p:spPr>
            <a:xfrm>
              <a:off x="0" y="0"/>
              <a:ext cx="3133810" cy="4032690"/>
            </a:xfrm>
            <a:custGeom>
              <a:avLst/>
              <a:gdLst/>
              <a:ahLst/>
              <a:cxnLst/>
              <a:rect l="l" t="t" r="r" b="b"/>
              <a:pathLst>
                <a:path w="3133810" h="403269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D5E7F5"/>
            </a:solidFill>
          </p:spPr>
          <p:txBody>
            <a:bodyPr/>
            <a:lstStyle/>
            <a:p>
              <a:endParaRPr lang="en-US" dirty="0"/>
            </a:p>
          </p:txBody>
        </p:sp>
      </p:grpSp>
      <p:sp>
        <p:nvSpPr>
          <p:cNvPr id="16" name="TextBox 18">
            <a:extLst>
              <a:ext uri="{FF2B5EF4-FFF2-40B4-BE49-F238E27FC236}">
                <a16:creationId xmlns:a16="http://schemas.microsoft.com/office/drawing/2014/main" id="{61663ACE-1B54-C71E-2BE7-88A15EF9C9F4}"/>
              </a:ext>
            </a:extLst>
          </p:cNvPr>
          <p:cNvSpPr txBox="1"/>
          <p:nvPr/>
        </p:nvSpPr>
        <p:spPr>
          <a:xfrm>
            <a:off x="1506809" y="4053369"/>
            <a:ext cx="3489831" cy="3693319"/>
          </a:xfrm>
          <a:prstGeom prst="rect">
            <a:avLst/>
          </a:prstGeom>
        </p:spPr>
        <p:txBody>
          <a:bodyPr wrap="square" lIns="0" tIns="0" rIns="0" bIns="0" rtlCol="0" anchor="t">
            <a:spAutoFit/>
          </a:bodyPr>
          <a:lstStyle/>
          <a:p>
            <a:r>
              <a:rPr lang="en-US" sz="2400" kern="0" dirty="0">
                <a:solidFill>
                  <a:srgbClr val="000000"/>
                </a:solidFill>
                <a:effectLst/>
                <a:latin typeface="Raleway" pitchFamily="2" charset="0"/>
                <a:ea typeface="Times New Roman" panose="02020603050405020304" pitchFamily="18" charset="0"/>
              </a:rPr>
              <a:t>Add more functionalities to the credit card's mobile app, such real-time transaction notifications, tools for tracking spending and budgeting, and the option to temporarily freeze or unlock the card for security reasons</a:t>
            </a:r>
            <a:endParaRPr lang="en-US" sz="2400" kern="100" dirty="0">
              <a:effectLst/>
              <a:latin typeface="Raleway" pitchFamily="2" charset="0"/>
              <a:ea typeface="Calibri" panose="020F0502020204030204" pitchFamily="34" charset="0"/>
            </a:endParaRPr>
          </a:p>
        </p:txBody>
      </p:sp>
      <p:sp>
        <p:nvSpPr>
          <p:cNvPr id="17" name="TextBox 16">
            <a:extLst>
              <a:ext uri="{FF2B5EF4-FFF2-40B4-BE49-F238E27FC236}">
                <a16:creationId xmlns:a16="http://schemas.microsoft.com/office/drawing/2014/main" id="{00761714-E749-3531-8C34-050B898E9634}"/>
              </a:ext>
            </a:extLst>
          </p:cNvPr>
          <p:cNvSpPr txBox="1"/>
          <p:nvPr/>
        </p:nvSpPr>
        <p:spPr>
          <a:xfrm>
            <a:off x="1706831" y="2526419"/>
            <a:ext cx="3142505" cy="1077218"/>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Mobile App Features</a:t>
            </a:r>
          </a:p>
        </p:txBody>
      </p:sp>
      <p:sp>
        <p:nvSpPr>
          <p:cNvPr id="18" name="TextBox 17">
            <a:extLst>
              <a:ext uri="{FF2B5EF4-FFF2-40B4-BE49-F238E27FC236}">
                <a16:creationId xmlns:a16="http://schemas.microsoft.com/office/drawing/2014/main" id="{84DF3AAD-E955-D311-0757-5C3C978FFB96}"/>
              </a:ext>
            </a:extLst>
          </p:cNvPr>
          <p:cNvSpPr txBox="1"/>
          <p:nvPr/>
        </p:nvSpPr>
        <p:spPr>
          <a:xfrm>
            <a:off x="9543632" y="2526418"/>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Personalized Offers</a:t>
            </a:r>
          </a:p>
        </p:txBody>
      </p:sp>
      <p:sp>
        <p:nvSpPr>
          <p:cNvPr id="19" name="TextBox 18">
            <a:extLst>
              <a:ext uri="{FF2B5EF4-FFF2-40B4-BE49-F238E27FC236}">
                <a16:creationId xmlns:a16="http://schemas.microsoft.com/office/drawing/2014/main" id="{A625D34E-1E12-C67D-3278-8BB3D254C49D}"/>
              </a:ext>
            </a:extLst>
          </p:cNvPr>
          <p:cNvSpPr txBox="1"/>
          <p:nvPr/>
        </p:nvSpPr>
        <p:spPr>
          <a:xfrm>
            <a:off x="5554278" y="2526418"/>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Security Feature</a:t>
            </a:r>
          </a:p>
        </p:txBody>
      </p:sp>
      <p:sp>
        <p:nvSpPr>
          <p:cNvPr id="20" name="TextBox 19">
            <a:extLst>
              <a:ext uri="{FF2B5EF4-FFF2-40B4-BE49-F238E27FC236}">
                <a16:creationId xmlns:a16="http://schemas.microsoft.com/office/drawing/2014/main" id="{4F1F2673-A473-1D2B-40CD-595070B69F8B}"/>
              </a:ext>
            </a:extLst>
          </p:cNvPr>
          <p:cNvSpPr txBox="1"/>
          <p:nvPr/>
        </p:nvSpPr>
        <p:spPr>
          <a:xfrm>
            <a:off x="13788386" y="2526417"/>
            <a:ext cx="3142505" cy="1200329"/>
          </a:xfrm>
          <a:prstGeom prst="rect">
            <a:avLst/>
          </a:prstGeom>
          <a:noFill/>
        </p:spPr>
        <p:txBody>
          <a:bodyPr wrap="square">
            <a:spAutoFit/>
          </a:bodyPr>
          <a:lstStyle>
            <a:defPPr>
              <a:defRPr lang="en-US"/>
            </a:defPPr>
            <a:lvl1pPr algn="ctr">
              <a:defRPr sz="3600">
                <a:solidFill>
                  <a:srgbClr val="273384"/>
                </a:solidFill>
                <a:latin typeface="Raleway Bold"/>
              </a:defRPr>
            </a:lvl1pPr>
          </a:lstStyle>
          <a:p>
            <a:r>
              <a:rPr lang="en-US" dirty="0"/>
              <a:t>Customer Service</a:t>
            </a:r>
          </a:p>
        </p:txBody>
      </p:sp>
      <p:sp>
        <p:nvSpPr>
          <p:cNvPr id="21" name="TextBox 18">
            <a:extLst>
              <a:ext uri="{FF2B5EF4-FFF2-40B4-BE49-F238E27FC236}">
                <a16:creationId xmlns:a16="http://schemas.microsoft.com/office/drawing/2014/main" id="{E54C54B4-31FB-4933-4A6D-D6B922751A43}"/>
              </a:ext>
            </a:extLst>
          </p:cNvPr>
          <p:cNvSpPr txBox="1"/>
          <p:nvPr/>
        </p:nvSpPr>
        <p:spPr>
          <a:xfrm>
            <a:off x="5637588" y="4057213"/>
            <a:ext cx="3489831" cy="4321055"/>
          </a:xfrm>
          <a:prstGeom prst="rect">
            <a:avLst/>
          </a:prstGeom>
        </p:spPr>
        <p:txBody>
          <a:bodyPr wrap="square" lIns="0" tIns="0" rIns="0" bIns="0" rtlCol="0" anchor="t">
            <a:spAutoFit/>
          </a:bodyPr>
          <a:lstStyle/>
          <a:p>
            <a:pPr marL="0" marR="0">
              <a:lnSpc>
                <a:spcPct val="107000"/>
              </a:lnSpc>
              <a:spcBef>
                <a:spcPts val="0"/>
              </a:spcBef>
              <a:spcAft>
                <a:spcPts val="0"/>
              </a:spcAft>
            </a:pPr>
            <a:r>
              <a:rPr lang="en-US" sz="2400" kern="0" dirty="0">
                <a:solidFill>
                  <a:srgbClr val="000000"/>
                </a:solidFill>
                <a:effectLst/>
                <a:latin typeface="Raleway" pitchFamily="2" charset="0"/>
                <a:ea typeface="Times New Roman" panose="02020603050405020304" pitchFamily="18" charset="0"/>
              </a:rPr>
              <a:t>Provide sophisticated security features that allow customers to establish personalized spending limits and limitations, as well as fraud prevention and biometric verification (facial or fingerprint recognition).</a:t>
            </a:r>
            <a:endParaRPr lang="en-US" sz="2400" kern="100" dirty="0">
              <a:effectLst/>
              <a:latin typeface="Raleway" pitchFamily="2" charset="0"/>
              <a:ea typeface="Calibri" panose="020F0502020204030204" pitchFamily="34" charset="0"/>
            </a:endParaRPr>
          </a:p>
          <a:p>
            <a:endParaRPr lang="en-US" sz="2400" kern="100" dirty="0">
              <a:effectLst/>
              <a:latin typeface="Raleway" pitchFamily="2" charset="0"/>
              <a:ea typeface="Calibri" panose="020F0502020204030204" pitchFamily="34" charset="0"/>
            </a:endParaRPr>
          </a:p>
        </p:txBody>
      </p:sp>
      <p:sp>
        <p:nvSpPr>
          <p:cNvPr id="22" name="TextBox 18">
            <a:extLst>
              <a:ext uri="{FF2B5EF4-FFF2-40B4-BE49-F238E27FC236}">
                <a16:creationId xmlns:a16="http://schemas.microsoft.com/office/drawing/2014/main" id="{F0A0D38D-8E7D-AEEE-9CC2-14655851542C}"/>
              </a:ext>
            </a:extLst>
          </p:cNvPr>
          <p:cNvSpPr txBox="1"/>
          <p:nvPr/>
        </p:nvSpPr>
        <p:spPr>
          <a:xfrm>
            <a:off x="9675110" y="4053368"/>
            <a:ext cx="3489831" cy="2842958"/>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0" dirty="0">
                <a:solidFill>
                  <a:srgbClr val="000000"/>
                </a:solidFill>
                <a:effectLst/>
                <a:latin typeface="Raleway" pitchFamily="2" charset="0"/>
                <a:ea typeface="Times New Roman" panose="02020603050405020304" pitchFamily="18" charset="0"/>
              </a:rPr>
              <a:t>Personalized offers and discounts can be given depending on the cardholder's purchasing habits by using data analytics.</a:t>
            </a:r>
            <a:endParaRPr lang="en-US" sz="2400" kern="100" dirty="0">
              <a:effectLst/>
              <a:latin typeface="Raleway" pitchFamily="2" charset="0"/>
              <a:ea typeface="Calibri" panose="020F0502020204030204" pitchFamily="34" charset="0"/>
            </a:endParaRPr>
          </a:p>
          <a:p>
            <a:endParaRPr lang="en-US" sz="2400" kern="100" dirty="0">
              <a:effectLst/>
              <a:latin typeface="Raleway" pitchFamily="2" charset="0"/>
              <a:ea typeface="Calibri" panose="020F0502020204030204" pitchFamily="34" charset="0"/>
            </a:endParaRPr>
          </a:p>
        </p:txBody>
      </p:sp>
      <p:sp>
        <p:nvSpPr>
          <p:cNvPr id="23" name="TextBox 18">
            <a:extLst>
              <a:ext uri="{FF2B5EF4-FFF2-40B4-BE49-F238E27FC236}">
                <a16:creationId xmlns:a16="http://schemas.microsoft.com/office/drawing/2014/main" id="{3482E5C4-3CB2-481F-DEF7-F27ADAEBBDB2}"/>
              </a:ext>
            </a:extLst>
          </p:cNvPr>
          <p:cNvSpPr txBox="1"/>
          <p:nvPr/>
        </p:nvSpPr>
        <p:spPr>
          <a:xfrm>
            <a:off x="13614722" y="4047540"/>
            <a:ext cx="3489831" cy="313624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2400" kern="100" dirty="0">
                <a:solidFill>
                  <a:srgbClr val="000000"/>
                </a:solidFill>
                <a:effectLst/>
                <a:latin typeface="Raleway" pitchFamily="2" charset="0"/>
                <a:ea typeface="Calibri" panose="020F0502020204030204" pitchFamily="34" charset="0"/>
                <a:cs typeface="DokChampa" panose="020B0604020202020204" pitchFamily="34" charset="-34"/>
              </a:rPr>
              <a:t>With round-the-clock assistance, courteous customer service agents, and simple access to account information, you can guarantee great customer service.</a:t>
            </a:r>
            <a:endParaRPr lang="en-US" sz="2400" kern="100" dirty="0">
              <a:effectLst/>
              <a:latin typeface="Raleway" pitchFamily="2" charset="0"/>
              <a:ea typeface="Calibri" panose="020F0502020204030204" pitchFamily="34" charset="0"/>
            </a:endParaRPr>
          </a:p>
        </p:txBody>
      </p:sp>
      <p:sp>
        <p:nvSpPr>
          <p:cNvPr id="24" name="TextBox 9">
            <a:extLst>
              <a:ext uri="{FF2B5EF4-FFF2-40B4-BE49-F238E27FC236}">
                <a16:creationId xmlns:a16="http://schemas.microsoft.com/office/drawing/2014/main" id="{A141B346-84B8-9F78-077E-EC442CA0F39D}"/>
              </a:ext>
            </a:extLst>
          </p:cNvPr>
          <p:cNvSpPr txBox="1"/>
          <p:nvPr/>
        </p:nvSpPr>
        <p:spPr>
          <a:xfrm>
            <a:off x="1030367" y="576083"/>
            <a:ext cx="10866909" cy="936154"/>
          </a:xfrm>
          <a:prstGeom prst="rect">
            <a:avLst/>
          </a:prstGeom>
        </p:spPr>
        <p:txBody>
          <a:bodyPr wrap="square" lIns="0" tIns="0" rIns="0" bIns="0" rtlCol="0" anchor="t">
            <a:spAutoFit/>
          </a:bodyPr>
          <a:lstStyle/>
          <a:p>
            <a:pPr>
              <a:lnSpc>
                <a:spcPts val="7334"/>
              </a:lnSpc>
            </a:pPr>
            <a:r>
              <a:rPr lang="en-US" sz="4500" dirty="0">
                <a:solidFill>
                  <a:srgbClr val="273384"/>
                </a:solidFill>
                <a:latin typeface="Eczar Semi-Bold"/>
              </a:rPr>
              <a:t>FEATURE RECOMMENDATIONS</a:t>
            </a:r>
          </a:p>
        </p:txBody>
      </p:sp>
    </p:spTree>
    <p:extLst>
      <p:ext uri="{BB962C8B-B14F-4D97-AF65-F5344CB8AC3E}">
        <p14:creationId xmlns:p14="http://schemas.microsoft.com/office/powerpoint/2010/main" val="77871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4986619">
            <a:off x="-2800762" y="3343677"/>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926706" y="-375258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rot="-10338574">
            <a:off x="4569016" y="-5480084"/>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US"/>
          </a:p>
        </p:txBody>
      </p:sp>
      <p:sp>
        <p:nvSpPr>
          <p:cNvPr id="5" name="Freeform 5"/>
          <p:cNvSpPr/>
          <p:nvPr/>
        </p:nvSpPr>
        <p:spPr>
          <a:xfrm rot="9024995">
            <a:off x="-2679407" y="-4114800"/>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txBody>
          <a:bodyPr/>
          <a:lstStyle/>
          <a:p>
            <a:endParaRPr lang="en-US"/>
          </a:p>
        </p:txBody>
      </p:sp>
      <p:sp>
        <p:nvSpPr>
          <p:cNvPr id="6" name="Freeform 6"/>
          <p:cNvSpPr/>
          <p:nvPr/>
        </p:nvSpPr>
        <p:spPr>
          <a:xfrm rot="-5936786" flipV="1">
            <a:off x="16141297" y="3404390"/>
            <a:ext cx="5029200" cy="4114800"/>
          </a:xfrm>
          <a:custGeom>
            <a:avLst/>
            <a:gdLst/>
            <a:ahLst/>
            <a:cxnLst/>
            <a:rect l="l" t="t" r="r" b="b"/>
            <a:pathLst>
              <a:path w="5029200" h="4114800">
                <a:moveTo>
                  <a:pt x="0" y="4114800"/>
                </a:moveTo>
                <a:lnTo>
                  <a:pt x="5029200" y="4114800"/>
                </a:lnTo>
                <a:lnTo>
                  <a:pt x="50292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180711" y="-490470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8" name="Freeform 8"/>
          <p:cNvSpPr/>
          <p:nvPr/>
        </p:nvSpPr>
        <p:spPr>
          <a:xfrm>
            <a:off x="-2672048" y="-5018174"/>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US"/>
          </a:p>
        </p:txBody>
      </p:sp>
      <p:sp>
        <p:nvSpPr>
          <p:cNvPr id="9" name="Freeform 9"/>
          <p:cNvSpPr/>
          <p:nvPr/>
        </p:nvSpPr>
        <p:spPr>
          <a:xfrm rot="-6712665">
            <a:off x="-990270" y="7258855"/>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10" name="Freeform 10"/>
          <p:cNvSpPr/>
          <p:nvPr/>
        </p:nvSpPr>
        <p:spPr>
          <a:xfrm rot="-1846334">
            <a:off x="9995837" y="617220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5"/>
            <a:stretch>
              <a:fillRect/>
            </a:stretch>
          </a:blipFill>
        </p:spPr>
        <p:txBody>
          <a:bodyPr/>
          <a:lstStyle/>
          <a:p>
            <a:endParaRPr lang="en-US"/>
          </a:p>
        </p:txBody>
      </p:sp>
      <p:sp>
        <p:nvSpPr>
          <p:cNvPr id="11" name="TextBox 11"/>
          <p:cNvSpPr txBox="1"/>
          <p:nvPr/>
        </p:nvSpPr>
        <p:spPr>
          <a:xfrm>
            <a:off x="2744222" y="4323291"/>
            <a:ext cx="12837986" cy="2155571"/>
          </a:xfrm>
          <a:prstGeom prst="rect">
            <a:avLst/>
          </a:prstGeom>
        </p:spPr>
        <p:txBody>
          <a:bodyPr lIns="0" tIns="0" rIns="0" bIns="0" rtlCol="0" anchor="t">
            <a:spAutoFit/>
          </a:bodyPr>
          <a:lstStyle/>
          <a:p>
            <a:pPr algn="ctr">
              <a:lnSpc>
                <a:spcPts val="17271"/>
              </a:lnSpc>
            </a:pPr>
            <a:r>
              <a:rPr lang="en-US" sz="13599" dirty="0">
                <a:solidFill>
                  <a:srgbClr val="273384"/>
                </a:solidFill>
                <a:latin typeface="Eczar Bold"/>
                <a:ea typeface="Eczar Bold"/>
              </a:rPr>
              <a:t>﻿THANK YOU</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Freeform 2"/>
          <p:cNvSpPr/>
          <p:nvPr/>
        </p:nvSpPr>
        <p:spPr>
          <a:xfrm rot="-10800000">
            <a:off x="-203203" y="-2978063"/>
            <a:ext cx="18694406" cy="4605433"/>
          </a:xfrm>
          <a:custGeom>
            <a:avLst/>
            <a:gdLst/>
            <a:ahLst/>
            <a:cxnLst/>
            <a:rect l="l" t="t" r="r" b="b"/>
            <a:pathLst>
              <a:path w="18694406" h="4605433">
                <a:moveTo>
                  <a:pt x="0" y="0"/>
                </a:moveTo>
                <a:lnTo>
                  <a:pt x="18694406" y="0"/>
                </a:lnTo>
                <a:lnTo>
                  <a:pt x="18694406" y="4605433"/>
                </a:lnTo>
                <a:lnTo>
                  <a:pt x="0" y="4605433"/>
                </a:lnTo>
                <a:lnTo>
                  <a:pt x="0" y="0"/>
                </a:lnTo>
                <a:close/>
              </a:path>
            </a:pathLst>
          </a:custGeom>
          <a:blipFill>
            <a:blip r:embed="rId3"/>
            <a:stretch>
              <a:fillRect t="-7590" b="-7590"/>
            </a:stretch>
          </a:blipFill>
        </p:spPr>
        <p:txBody>
          <a:bodyPr/>
          <a:lstStyle/>
          <a:p>
            <a:endParaRPr lang="en-US"/>
          </a:p>
        </p:txBody>
      </p:sp>
      <p:sp>
        <p:nvSpPr>
          <p:cNvPr id="3" name="Freeform 3"/>
          <p:cNvSpPr/>
          <p:nvPr/>
        </p:nvSpPr>
        <p:spPr>
          <a:xfrm>
            <a:off x="-3342004"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4"/>
            <a:stretch>
              <a:fillRect/>
            </a:stretch>
          </a:blipFill>
        </p:spPr>
        <p:txBody>
          <a:bodyPr/>
          <a:lstStyle/>
          <a:p>
            <a:endParaRPr lang="en-US"/>
          </a:p>
        </p:txBody>
      </p:sp>
      <p:sp>
        <p:nvSpPr>
          <p:cNvPr id="4" name="Freeform 4"/>
          <p:cNvSpPr/>
          <p:nvPr/>
        </p:nvSpPr>
        <p:spPr>
          <a:xfrm rot="-7038826">
            <a:off x="-2729619" y="3014974"/>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2387424">
            <a:off x="-1498605" y="5265349"/>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7"/>
            <a:stretch>
              <a:fillRect t="-3051"/>
            </a:stretch>
          </a:blipFill>
        </p:spPr>
        <p:txBody>
          <a:bodyPr/>
          <a:lstStyle/>
          <a:p>
            <a:endParaRPr lang="en-US"/>
          </a:p>
        </p:txBody>
      </p:sp>
      <p:sp>
        <p:nvSpPr>
          <p:cNvPr id="6" name="Freeform 6"/>
          <p:cNvSpPr/>
          <p:nvPr/>
        </p:nvSpPr>
        <p:spPr>
          <a:xfrm>
            <a:off x="13853507" y="5842179"/>
            <a:ext cx="6811586" cy="6124751"/>
          </a:xfrm>
          <a:custGeom>
            <a:avLst/>
            <a:gdLst/>
            <a:ahLst/>
            <a:cxnLst/>
            <a:rect l="l" t="t" r="r" b="b"/>
            <a:pathLst>
              <a:path w="6811586" h="6124751">
                <a:moveTo>
                  <a:pt x="0" y="0"/>
                </a:moveTo>
                <a:lnTo>
                  <a:pt x="6811586" y="0"/>
                </a:lnTo>
                <a:lnTo>
                  <a:pt x="6811586" y="6124751"/>
                </a:lnTo>
                <a:lnTo>
                  <a:pt x="0" y="6124751"/>
                </a:lnTo>
                <a:lnTo>
                  <a:pt x="0" y="0"/>
                </a:lnTo>
                <a:close/>
              </a:path>
            </a:pathLst>
          </a:custGeom>
          <a:blipFill>
            <a:blip r:embed="rId4"/>
            <a:stretch>
              <a:fillRect/>
            </a:stretch>
          </a:blipFill>
        </p:spPr>
        <p:txBody>
          <a:bodyPr/>
          <a:lstStyle/>
          <a:p>
            <a:endParaRPr lang="en-US"/>
          </a:p>
        </p:txBody>
      </p:sp>
      <p:sp>
        <p:nvSpPr>
          <p:cNvPr id="7" name="Freeform 7"/>
          <p:cNvSpPr/>
          <p:nvPr/>
        </p:nvSpPr>
        <p:spPr>
          <a:xfrm rot="-7038826">
            <a:off x="16280231" y="3784779"/>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2387424">
            <a:off x="11834683" y="5584357"/>
            <a:ext cx="7401497" cy="7985902"/>
          </a:xfrm>
          <a:custGeom>
            <a:avLst/>
            <a:gdLst/>
            <a:ahLst/>
            <a:cxnLst/>
            <a:rect l="l" t="t" r="r" b="b"/>
            <a:pathLst>
              <a:path w="7401497" h="7985902">
                <a:moveTo>
                  <a:pt x="0" y="0"/>
                </a:moveTo>
                <a:lnTo>
                  <a:pt x="7401496" y="0"/>
                </a:lnTo>
                <a:lnTo>
                  <a:pt x="7401496" y="7985902"/>
                </a:lnTo>
                <a:lnTo>
                  <a:pt x="0" y="7985902"/>
                </a:lnTo>
                <a:lnTo>
                  <a:pt x="0" y="0"/>
                </a:lnTo>
                <a:close/>
              </a:path>
            </a:pathLst>
          </a:custGeom>
          <a:blipFill>
            <a:blip r:embed="rId7"/>
            <a:stretch>
              <a:fillRect t="-3051"/>
            </a:stretch>
          </a:blipFill>
        </p:spPr>
        <p:txBody>
          <a:bodyPr/>
          <a:lstStyle/>
          <a:p>
            <a:endParaRPr lang="en-US"/>
          </a:p>
        </p:txBody>
      </p:sp>
      <p:sp>
        <p:nvSpPr>
          <p:cNvPr id="9" name="TextBox 9"/>
          <p:cNvSpPr txBox="1"/>
          <p:nvPr/>
        </p:nvSpPr>
        <p:spPr>
          <a:xfrm>
            <a:off x="3299542" y="3726180"/>
            <a:ext cx="11688915" cy="3693319"/>
          </a:xfrm>
          <a:prstGeom prst="rect">
            <a:avLst/>
          </a:prstGeom>
        </p:spPr>
        <p:txBody>
          <a:bodyPr lIns="0" tIns="0" rIns="0" bIns="0" rtlCol="0" anchor="t">
            <a:spAutoFit/>
          </a:bodyPr>
          <a:lstStyle/>
          <a:p>
            <a:pPr marL="342900" indent="-342900">
              <a:buFont typeface="Arial" panose="020B0604020202020204" pitchFamily="34" charset="0"/>
              <a:buChar char="•"/>
            </a:pPr>
            <a:r>
              <a:rPr lang="en-US" sz="3000" dirty="0" err="1">
                <a:effectLst/>
                <a:latin typeface="Raleway" pitchFamily="2" charset="0"/>
                <a:ea typeface="Calibri" panose="020F0502020204030204" pitchFamily="34" charset="0"/>
                <a:cs typeface="Calibri" panose="020F0502020204030204" pitchFamily="34" charset="0"/>
              </a:rPr>
              <a:t>Mitron</a:t>
            </a:r>
            <a:r>
              <a:rPr lang="en-US" sz="3000" dirty="0">
                <a:effectLst/>
                <a:latin typeface="Raleway" pitchFamily="2" charset="0"/>
                <a:ea typeface="Calibri" panose="020F0502020204030204" pitchFamily="34" charset="0"/>
                <a:cs typeface="Calibri" panose="020F0502020204030204" pitchFamily="34" charset="0"/>
              </a:rPr>
              <a:t> Bank is a legacy financial institution headquartered in Hyderabad. They want to introduce a new line of credit cards, aiming to broaden its product offerings and reach in the financial market. </a:t>
            </a:r>
            <a:endParaRPr lang="en-US" sz="3000" dirty="0">
              <a:latin typeface="Raleway" pitchFamily="2"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3000" dirty="0" err="1">
                <a:effectLst/>
                <a:latin typeface="Raleway" pitchFamily="2" charset="0"/>
                <a:ea typeface="Calibri" panose="020F0502020204030204" pitchFamily="34" charset="0"/>
                <a:cs typeface="Calibri" panose="020F0502020204030204" pitchFamily="34" charset="0"/>
              </a:rPr>
              <a:t>AtliQ</a:t>
            </a:r>
            <a:r>
              <a:rPr lang="en-US" sz="3000" dirty="0">
                <a:effectLst/>
                <a:latin typeface="Raleway" pitchFamily="2" charset="0"/>
                <a:ea typeface="Calibri" panose="020F0502020204030204" pitchFamily="34" charset="0"/>
                <a:cs typeface="Calibri" panose="020F0502020204030204" pitchFamily="34" charset="0"/>
              </a:rPr>
              <a:t> Data Services approached </a:t>
            </a:r>
            <a:r>
              <a:rPr lang="en-US" sz="3000" dirty="0" err="1">
                <a:effectLst/>
                <a:latin typeface="Raleway" pitchFamily="2" charset="0"/>
                <a:ea typeface="Calibri" panose="020F0502020204030204" pitchFamily="34" charset="0"/>
                <a:cs typeface="Calibri" panose="020F0502020204030204" pitchFamily="34" charset="0"/>
              </a:rPr>
              <a:t>Mitron</a:t>
            </a:r>
            <a:r>
              <a:rPr lang="en-US" sz="3000" dirty="0">
                <a:effectLst/>
                <a:latin typeface="Raleway" pitchFamily="2" charset="0"/>
                <a:ea typeface="Calibri" panose="020F0502020204030204" pitchFamily="34" charset="0"/>
                <a:cs typeface="Calibri" panose="020F0502020204030204" pitchFamily="34" charset="0"/>
              </a:rPr>
              <a:t> Bank with a proposal to implement this project.</a:t>
            </a:r>
          </a:p>
          <a:p>
            <a:pPr marL="342900" indent="-342900">
              <a:buFont typeface="Arial" panose="020B0604020202020204" pitchFamily="34" charset="0"/>
              <a:buChar char="•"/>
            </a:pPr>
            <a:r>
              <a:rPr lang="en-US" sz="3000" dirty="0">
                <a:effectLst/>
                <a:latin typeface="Raleway" pitchFamily="2" charset="0"/>
                <a:ea typeface="Calibri" panose="020F0502020204030204" pitchFamily="34" charset="0"/>
                <a:cs typeface="Calibri" panose="020F0502020204030204" pitchFamily="34" charset="0"/>
              </a:rPr>
              <a:t>Strategy director of </a:t>
            </a:r>
            <a:r>
              <a:rPr lang="en-US" sz="3000" dirty="0" err="1">
                <a:effectLst/>
                <a:latin typeface="Raleway" pitchFamily="2" charset="0"/>
                <a:ea typeface="Calibri" panose="020F0502020204030204" pitchFamily="34" charset="0"/>
                <a:cs typeface="Calibri" panose="020F0502020204030204" pitchFamily="34" charset="0"/>
              </a:rPr>
              <a:t>Mitron</a:t>
            </a:r>
            <a:r>
              <a:rPr lang="en-US" sz="3000" dirty="0">
                <a:effectLst/>
                <a:latin typeface="Raleway" pitchFamily="2" charset="0"/>
                <a:ea typeface="Calibri" panose="020F0502020204030204" pitchFamily="34" charset="0"/>
                <a:cs typeface="Calibri" panose="020F0502020204030204" pitchFamily="34" charset="0"/>
              </a:rPr>
              <a:t> Bank, Mr. </a:t>
            </a:r>
            <a:r>
              <a:rPr lang="en-US" sz="3000" dirty="0" err="1">
                <a:effectLst/>
                <a:latin typeface="Raleway" pitchFamily="2" charset="0"/>
                <a:ea typeface="Calibri" panose="020F0502020204030204" pitchFamily="34" charset="0"/>
                <a:cs typeface="Calibri" panose="020F0502020204030204" pitchFamily="34" charset="0"/>
              </a:rPr>
              <a:t>Bashnir</a:t>
            </a:r>
            <a:r>
              <a:rPr lang="en-US" sz="3000" dirty="0">
                <a:effectLst/>
                <a:latin typeface="Raleway" pitchFamily="2" charset="0"/>
                <a:ea typeface="Calibri" panose="020F0502020204030204" pitchFamily="34" charset="0"/>
                <a:cs typeface="Calibri" panose="020F0502020204030204" pitchFamily="34" charset="0"/>
              </a:rPr>
              <a:t> Rover asked them to do a pilot project with the sample data. </a:t>
            </a:r>
            <a:endParaRPr lang="en-US" sz="3000" dirty="0">
              <a:latin typeface="Raleway" pitchFamily="2" charset="0"/>
            </a:endParaRPr>
          </a:p>
        </p:txBody>
      </p:sp>
      <p:sp>
        <p:nvSpPr>
          <p:cNvPr id="10" name="Freeform 10"/>
          <p:cNvSpPr/>
          <p:nvPr/>
        </p:nvSpPr>
        <p:spPr>
          <a:xfrm>
            <a:off x="5198919" y="2822739"/>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5198919" y="1273754"/>
            <a:ext cx="7890162" cy="1436291"/>
          </a:xfrm>
          <a:prstGeom prst="rect">
            <a:avLst/>
          </a:prstGeom>
        </p:spPr>
        <p:txBody>
          <a:bodyPr lIns="0" tIns="0" rIns="0" bIns="0" rtlCol="0" anchor="t">
            <a:spAutoFit/>
          </a:bodyPr>
          <a:lstStyle/>
          <a:p>
            <a:pPr algn="ctr">
              <a:lnSpc>
                <a:spcPts val="11175"/>
              </a:lnSpc>
            </a:pPr>
            <a:r>
              <a:rPr lang="en-US" sz="8799" dirty="0">
                <a:solidFill>
                  <a:srgbClr val="273384"/>
                </a:solidFill>
                <a:latin typeface="Eczar Bold"/>
                <a:ea typeface="Eczar Bold"/>
              </a:rPr>
              <a:t>﻿About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grpSp>
        <p:nvGrpSpPr>
          <p:cNvPr id="2" name="Group 2"/>
          <p:cNvGrpSpPr/>
          <p:nvPr/>
        </p:nvGrpSpPr>
        <p:grpSpPr>
          <a:xfrm>
            <a:off x="8920785" y="2690897"/>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txBody>
            <a:bodyPr/>
            <a:lstStyle/>
            <a:p>
              <a:endParaRPr lang="en-US"/>
            </a:p>
          </p:txBody>
        </p:sp>
      </p:grpSp>
      <p:grpSp>
        <p:nvGrpSpPr>
          <p:cNvPr id="4" name="Group 4"/>
          <p:cNvGrpSpPr/>
          <p:nvPr/>
        </p:nvGrpSpPr>
        <p:grpSpPr>
          <a:xfrm>
            <a:off x="8975347" y="4905680"/>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txBody>
            <a:bodyPr/>
            <a:lstStyle/>
            <a:p>
              <a:endParaRPr lang="en-US"/>
            </a:p>
          </p:txBody>
        </p:sp>
      </p:grpSp>
      <p:sp>
        <p:nvSpPr>
          <p:cNvPr id="12" name="Freeform 12"/>
          <p:cNvSpPr/>
          <p:nvPr/>
        </p:nvSpPr>
        <p:spPr>
          <a:xfrm>
            <a:off x="-2221648" y="51435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13" name="Freeform 13"/>
          <p:cNvSpPr/>
          <p:nvPr/>
        </p:nvSpPr>
        <p:spPr>
          <a:xfrm>
            <a:off x="-1346159" y="3695460"/>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US"/>
          </a:p>
        </p:txBody>
      </p:sp>
      <p:sp>
        <p:nvSpPr>
          <p:cNvPr id="14" name="Freeform 14"/>
          <p:cNvSpPr/>
          <p:nvPr/>
        </p:nvSpPr>
        <p:spPr>
          <a:xfrm rot="1432000">
            <a:off x="4416227" y="-2152011"/>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10336602" y="2508064"/>
            <a:ext cx="7322748" cy="1630318"/>
          </a:xfrm>
          <a:prstGeom prst="rect">
            <a:avLst/>
          </a:prstGeom>
        </p:spPr>
        <p:txBody>
          <a:bodyPr lIns="0" tIns="0" rIns="0" bIns="0" rtlCol="0" anchor="t">
            <a:spAutoFit/>
          </a:bodyPr>
          <a:lstStyle/>
          <a:p>
            <a:pPr algn="l">
              <a:lnSpc>
                <a:spcPts val="6799"/>
              </a:lnSpc>
            </a:pPr>
            <a:r>
              <a:rPr lang="en-US" sz="3399" b="1" dirty="0">
                <a:solidFill>
                  <a:srgbClr val="000000"/>
                </a:solidFill>
                <a:latin typeface="Raleway"/>
              </a:rPr>
              <a:t>Average Income Utilization % </a:t>
            </a:r>
            <a:r>
              <a:rPr lang="en-US" sz="3399" dirty="0">
                <a:solidFill>
                  <a:srgbClr val="000000"/>
                </a:solidFill>
                <a:latin typeface="Raleway"/>
              </a:rPr>
              <a:t>=</a:t>
            </a:r>
            <a:br>
              <a:rPr lang="en-US" sz="3399" dirty="0">
                <a:solidFill>
                  <a:srgbClr val="000000"/>
                </a:solidFill>
                <a:latin typeface="Raleway"/>
              </a:rPr>
            </a:br>
            <a:r>
              <a:rPr lang="en-US" sz="3399" dirty="0">
                <a:solidFill>
                  <a:srgbClr val="000000"/>
                </a:solidFill>
                <a:latin typeface="Raleway"/>
              </a:rPr>
              <a:t> Average Spend / Average Income</a:t>
            </a:r>
          </a:p>
        </p:txBody>
      </p:sp>
      <p:sp>
        <p:nvSpPr>
          <p:cNvPr id="16" name="TextBox 16"/>
          <p:cNvSpPr txBox="1"/>
          <p:nvPr/>
        </p:nvSpPr>
        <p:spPr>
          <a:xfrm>
            <a:off x="9034179" y="2661416"/>
            <a:ext cx="545211" cy="688086"/>
          </a:xfrm>
          <a:prstGeom prst="rect">
            <a:avLst/>
          </a:prstGeom>
        </p:spPr>
        <p:txBody>
          <a:bodyPr lIns="0" tIns="0" rIns="0" bIns="0" rtlCol="0" anchor="t">
            <a:spAutoFit/>
          </a:bodyPr>
          <a:lstStyle/>
          <a:p>
            <a:pPr algn="ctr">
              <a:lnSpc>
                <a:spcPts val="5652"/>
              </a:lnSpc>
            </a:pPr>
            <a:r>
              <a:rPr lang="en-US" sz="3600">
                <a:solidFill>
                  <a:srgbClr val="273384"/>
                </a:solidFill>
                <a:latin typeface="Raleway Bold"/>
              </a:rPr>
              <a:t>1</a:t>
            </a:r>
          </a:p>
        </p:txBody>
      </p:sp>
      <p:sp>
        <p:nvSpPr>
          <p:cNvPr id="17" name="TextBox 17"/>
          <p:cNvSpPr txBox="1"/>
          <p:nvPr/>
        </p:nvSpPr>
        <p:spPr>
          <a:xfrm>
            <a:off x="9088742" y="4905680"/>
            <a:ext cx="545211" cy="68808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273384"/>
                </a:solidFill>
                <a:latin typeface="Raleway Bold"/>
              </a:rPr>
              <a:t>2</a:t>
            </a:r>
          </a:p>
        </p:txBody>
      </p:sp>
      <p:sp>
        <p:nvSpPr>
          <p:cNvPr id="21" name="TextBox 21"/>
          <p:cNvSpPr txBox="1"/>
          <p:nvPr/>
        </p:nvSpPr>
        <p:spPr>
          <a:xfrm>
            <a:off x="761832" y="3047085"/>
            <a:ext cx="7120560"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solidFill>
                  <a:srgbClr val="273384"/>
                </a:solidFill>
                <a:latin typeface="Eczar Bold"/>
                <a:ea typeface="Eczar Bold"/>
              </a:rPr>
              <a:t>﻿Key Metrics</a:t>
            </a:r>
          </a:p>
        </p:txBody>
      </p:sp>
      <p:sp>
        <p:nvSpPr>
          <p:cNvPr id="22" name="Freeform 22"/>
          <p:cNvSpPr/>
          <p:nvPr/>
        </p:nvSpPr>
        <p:spPr>
          <a:xfrm rot="-1149178">
            <a:off x="15144750" y="8594576"/>
            <a:ext cx="5029200" cy="4114800"/>
          </a:xfrm>
          <a:custGeom>
            <a:avLst/>
            <a:gdLst/>
            <a:ahLst/>
            <a:cxnLst/>
            <a:rect l="l" t="t" r="r" b="b"/>
            <a:pathLst>
              <a:path w="5029200" h="41148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470670" y="-5686232"/>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3"/>
            <a:stretch>
              <a:fillRect/>
            </a:stretch>
          </a:blipFill>
        </p:spPr>
        <p:txBody>
          <a:bodyPr/>
          <a:lstStyle/>
          <a:p>
            <a:endParaRPr lang="en-US"/>
          </a:p>
        </p:txBody>
      </p:sp>
      <p:sp>
        <p:nvSpPr>
          <p:cNvPr id="24" name="Freeform 24"/>
          <p:cNvSpPr/>
          <p:nvPr/>
        </p:nvSpPr>
        <p:spPr>
          <a:xfrm>
            <a:off x="16014226" y="3644150"/>
            <a:ext cx="5371687" cy="5972688"/>
          </a:xfrm>
          <a:custGeom>
            <a:avLst/>
            <a:gdLst/>
            <a:ahLst/>
            <a:cxnLst/>
            <a:rect l="l" t="t" r="r" b="b"/>
            <a:pathLst>
              <a:path w="5371687" h="5972688">
                <a:moveTo>
                  <a:pt x="0" y="0"/>
                </a:moveTo>
                <a:lnTo>
                  <a:pt x="5371687" y="0"/>
                </a:lnTo>
                <a:lnTo>
                  <a:pt x="5371687" y="5972688"/>
                </a:lnTo>
                <a:lnTo>
                  <a:pt x="0" y="5972688"/>
                </a:lnTo>
                <a:lnTo>
                  <a:pt x="0" y="0"/>
                </a:lnTo>
                <a:close/>
              </a:path>
            </a:pathLst>
          </a:custGeom>
          <a:blipFill>
            <a:blip r:embed="rId3"/>
            <a:stretch>
              <a:fillRect/>
            </a:stretch>
          </a:blipFill>
        </p:spPr>
        <p:txBody>
          <a:bodyPr/>
          <a:lstStyle/>
          <a:p>
            <a:endParaRPr lang="en-US"/>
          </a:p>
        </p:txBody>
      </p:sp>
      <p:sp>
        <p:nvSpPr>
          <p:cNvPr id="25" name="TextBox 25"/>
          <p:cNvSpPr txBox="1"/>
          <p:nvPr/>
        </p:nvSpPr>
        <p:spPr>
          <a:xfrm>
            <a:off x="10336602" y="4805731"/>
            <a:ext cx="7322748" cy="2502352"/>
          </a:xfrm>
          <a:prstGeom prst="rect">
            <a:avLst/>
          </a:prstGeom>
        </p:spPr>
        <p:txBody>
          <a:bodyPr lIns="0" tIns="0" rIns="0" bIns="0" rtlCol="0" anchor="t">
            <a:spAutoFit/>
          </a:bodyPr>
          <a:lstStyle/>
          <a:p>
            <a:pPr algn="l">
              <a:lnSpc>
                <a:spcPts val="6799"/>
              </a:lnSpc>
            </a:pPr>
            <a:r>
              <a:rPr lang="en-US" sz="3399" b="1" dirty="0">
                <a:solidFill>
                  <a:srgbClr val="000000"/>
                </a:solidFill>
                <a:latin typeface="Raleway"/>
              </a:rPr>
              <a:t>Average Spend by Credit Card % </a:t>
            </a:r>
            <a:r>
              <a:rPr lang="en-US" sz="3399" dirty="0">
                <a:solidFill>
                  <a:srgbClr val="000000"/>
                </a:solidFill>
                <a:latin typeface="Raleway"/>
              </a:rPr>
              <a:t>= </a:t>
            </a:r>
            <a:br>
              <a:rPr lang="en-US" sz="3399" dirty="0">
                <a:solidFill>
                  <a:srgbClr val="000000"/>
                </a:solidFill>
                <a:latin typeface="Raleway"/>
              </a:rPr>
            </a:br>
            <a:r>
              <a:rPr lang="en-US" sz="3399" dirty="0">
                <a:solidFill>
                  <a:srgbClr val="000000"/>
                </a:solidFill>
                <a:latin typeface="Raleway"/>
              </a:rPr>
              <a:t>Average Spend by Credit Card /          Average Spend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2" name="AutoShape 2"/>
          <p:cNvSpPr/>
          <p:nvPr/>
        </p:nvSpPr>
        <p:spPr>
          <a:xfrm>
            <a:off x="1190625" y="5643562"/>
            <a:ext cx="16068675" cy="0"/>
          </a:xfrm>
          <a:prstGeom prst="line">
            <a:avLst/>
          </a:prstGeom>
          <a:ln w="19050" cap="rnd">
            <a:solidFill>
              <a:srgbClr val="273384"/>
            </a:solidFill>
            <a:prstDash val="solid"/>
            <a:headEnd type="none" w="sm" len="sm"/>
            <a:tailEnd type="none" w="sm" len="sm"/>
          </a:ln>
        </p:spPr>
        <p:txBody>
          <a:bodyPr/>
          <a:lstStyle/>
          <a:p>
            <a:endParaRPr lang="en-US"/>
          </a:p>
        </p:txBody>
      </p:sp>
      <p:grpSp>
        <p:nvGrpSpPr>
          <p:cNvPr id="3" name="Group 3"/>
          <p:cNvGrpSpPr/>
          <p:nvPr/>
        </p:nvGrpSpPr>
        <p:grpSpPr>
          <a:xfrm>
            <a:off x="1028700" y="5481638"/>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5" name="Group 5"/>
          <p:cNvGrpSpPr/>
          <p:nvPr/>
        </p:nvGrpSpPr>
        <p:grpSpPr>
          <a:xfrm>
            <a:off x="5317258" y="5472112"/>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7" name="Group 7"/>
          <p:cNvGrpSpPr/>
          <p:nvPr/>
        </p:nvGrpSpPr>
        <p:grpSpPr>
          <a:xfrm>
            <a:off x="9605817" y="5472112"/>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9" name="Group 9"/>
          <p:cNvGrpSpPr/>
          <p:nvPr/>
        </p:nvGrpSpPr>
        <p:grpSpPr>
          <a:xfrm>
            <a:off x="13894375" y="5472112"/>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sp>
        <p:nvSpPr>
          <p:cNvPr id="11" name="Freeform 11"/>
          <p:cNvSpPr/>
          <p:nvPr/>
        </p:nvSpPr>
        <p:spPr>
          <a:xfrm rot="1033578">
            <a:off x="11000600" y="-41148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13" name="Freeform 13"/>
          <p:cNvSpPr/>
          <p:nvPr/>
        </p:nvSpPr>
        <p:spPr>
          <a:xfrm rot="-7522993" flipV="1">
            <a:off x="11750096" y="-582939"/>
            <a:ext cx="4288558" cy="3508821"/>
          </a:xfrm>
          <a:custGeom>
            <a:avLst/>
            <a:gdLst/>
            <a:ahLst/>
            <a:cxnLst/>
            <a:rect l="l" t="t" r="r" b="b"/>
            <a:pathLst>
              <a:path w="4288558" h="3508821">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14"/>
          <p:cNvSpPr/>
          <p:nvPr/>
        </p:nvSpPr>
        <p:spPr>
          <a:xfrm rot="-552612">
            <a:off x="4466146" y="-5502072"/>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2"/>
            <a:stretch>
              <a:fillRect/>
            </a:stretch>
          </a:blipFill>
        </p:spPr>
        <p:txBody>
          <a:bodyPr/>
          <a:lstStyle/>
          <a:p>
            <a:endParaRPr lang="en-US"/>
          </a:p>
        </p:txBody>
      </p:sp>
      <p:sp>
        <p:nvSpPr>
          <p:cNvPr id="15" name="Freeform 15"/>
          <p:cNvSpPr/>
          <p:nvPr/>
        </p:nvSpPr>
        <p:spPr>
          <a:xfrm>
            <a:off x="14653176" y="-2269873"/>
            <a:ext cx="6513205" cy="7241923"/>
          </a:xfrm>
          <a:custGeom>
            <a:avLst/>
            <a:gdLst/>
            <a:ahLst/>
            <a:cxnLst/>
            <a:rect l="l" t="t" r="r" b="b"/>
            <a:pathLst>
              <a:path w="6513205" h="7241923">
                <a:moveTo>
                  <a:pt x="0" y="0"/>
                </a:moveTo>
                <a:lnTo>
                  <a:pt x="6513205" y="0"/>
                </a:lnTo>
                <a:lnTo>
                  <a:pt x="6513205" y="7241923"/>
                </a:lnTo>
                <a:lnTo>
                  <a:pt x="0" y="7241923"/>
                </a:lnTo>
                <a:lnTo>
                  <a:pt x="0" y="0"/>
                </a:lnTo>
                <a:close/>
              </a:path>
            </a:pathLst>
          </a:custGeom>
          <a:blipFill>
            <a:blip r:embed="rId5"/>
            <a:stretch>
              <a:fillRect/>
            </a:stretch>
          </a:blipFill>
        </p:spPr>
        <p:txBody>
          <a:bodyPr/>
          <a:lstStyle/>
          <a:p>
            <a:endParaRPr lang="en-US"/>
          </a:p>
        </p:txBody>
      </p:sp>
      <p:sp>
        <p:nvSpPr>
          <p:cNvPr id="16" name="Freeform 16"/>
          <p:cNvSpPr/>
          <p:nvPr/>
        </p:nvSpPr>
        <p:spPr>
          <a:xfrm rot="2800797">
            <a:off x="660592" y="79221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19" name="Freeform 19"/>
          <p:cNvSpPr/>
          <p:nvPr/>
        </p:nvSpPr>
        <p:spPr>
          <a:xfrm>
            <a:off x="5895642" y="-3318316"/>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20" name="Freeform 20"/>
          <p:cNvSpPr/>
          <p:nvPr/>
        </p:nvSpPr>
        <p:spPr>
          <a:xfrm rot="-10800000" flipV="1">
            <a:off x="-406406" y="8483600"/>
            <a:ext cx="18694406" cy="4605433"/>
          </a:xfrm>
          <a:custGeom>
            <a:avLst/>
            <a:gdLst/>
            <a:ahLst/>
            <a:cxnLst/>
            <a:rect l="l" t="t" r="r" b="b"/>
            <a:pathLst>
              <a:path w="18694406" h="4605433">
                <a:moveTo>
                  <a:pt x="0" y="4605433"/>
                </a:moveTo>
                <a:lnTo>
                  <a:pt x="18694406" y="4605433"/>
                </a:lnTo>
                <a:lnTo>
                  <a:pt x="18694406" y="0"/>
                </a:lnTo>
                <a:lnTo>
                  <a:pt x="0" y="0"/>
                </a:lnTo>
                <a:lnTo>
                  <a:pt x="0" y="4605433"/>
                </a:lnTo>
                <a:close/>
              </a:path>
            </a:pathLst>
          </a:custGeom>
          <a:blipFill>
            <a:blip r:embed="rId6"/>
            <a:stretch>
              <a:fillRect t="-7590" b="-7590"/>
            </a:stretch>
          </a:blipFill>
        </p:spPr>
        <p:txBody>
          <a:bodyPr/>
          <a:lstStyle/>
          <a:p>
            <a:endParaRPr lang="en-US"/>
          </a:p>
        </p:txBody>
      </p:sp>
      <p:sp>
        <p:nvSpPr>
          <p:cNvPr id="21" name="Freeform 21"/>
          <p:cNvSpPr/>
          <p:nvPr/>
        </p:nvSpPr>
        <p:spPr>
          <a:xfrm rot="2800797">
            <a:off x="5895642" y="80745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22" name="Freeform 22"/>
          <p:cNvSpPr/>
          <p:nvPr/>
        </p:nvSpPr>
        <p:spPr>
          <a:xfrm rot="2800797">
            <a:off x="11130692" y="82269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23" name="Freeform 23"/>
          <p:cNvSpPr/>
          <p:nvPr/>
        </p:nvSpPr>
        <p:spPr>
          <a:xfrm rot="2800797">
            <a:off x="16365742" y="8379382"/>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sp>
        <p:nvSpPr>
          <p:cNvPr id="24" name="TextBox 24"/>
          <p:cNvSpPr txBox="1"/>
          <p:nvPr/>
        </p:nvSpPr>
        <p:spPr>
          <a:xfrm>
            <a:off x="1125967" y="6435418"/>
            <a:ext cx="3364925" cy="432106"/>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273384"/>
                </a:solidFill>
                <a:latin typeface="Raleway Bold"/>
              </a:rPr>
              <a:t>Demographics</a:t>
            </a:r>
          </a:p>
        </p:txBody>
      </p:sp>
      <p:sp>
        <p:nvSpPr>
          <p:cNvPr id="25" name="TextBox 25"/>
          <p:cNvSpPr txBox="1"/>
          <p:nvPr/>
        </p:nvSpPr>
        <p:spPr>
          <a:xfrm>
            <a:off x="5479183" y="6425882"/>
            <a:ext cx="3364925" cy="432106"/>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273384"/>
                </a:solidFill>
                <a:latin typeface="Raleway Bold"/>
              </a:rPr>
              <a:t>Spending Analysis</a:t>
            </a:r>
          </a:p>
        </p:txBody>
      </p:sp>
      <p:sp>
        <p:nvSpPr>
          <p:cNvPr id="26" name="TextBox 26"/>
          <p:cNvSpPr txBox="1"/>
          <p:nvPr/>
        </p:nvSpPr>
        <p:spPr>
          <a:xfrm>
            <a:off x="13894375" y="6426517"/>
            <a:ext cx="3364925" cy="893771"/>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273384"/>
                </a:solidFill>
                <a:latin typeface="Raleway Bold"/>
              </a:rPr>
              <a:t>Credit Card Analysis</a:t>
            </a:r>
          </a:p>
        </p:txBody>
      </p:sp>
      <p:sp>
        <p:nvSpPr>
          <p:cNvPr id="30" name="Freeform 30"/>
          <p:cNvSpPr/>
          <p:nvPr/>
        </p:nvSpPr>
        <p:spPr>
          <a:xfrm rot="530069" flipV="1">
            <a:off x="2372013" y="-939026"/>
            <a:ext cx="4288558" cy="3508821"/>
          </a:xfrm>
          <a:custGeom>
            <a:avLst/>
            <a:gdLst/>
            <a:ahLst/>
            <a:cxnLst/>
            <a:rect l="l" t="t" r="r" b="b"/>
            <a:pathLst>
              <a:path w="4288558" h="3508821">
                <a:moveTo>
                  <a:pt x="0" y="3508820"/>
                </a:moveTo>
                <a:lnTo>
                  <a:pt x="4288558" y="3508820"/>
                </a:lnTo>
                <a:lnTo>
                  <a:pt x="4288558" y="0"/>
                </a:lnTo>
                <a:lnTo>
                  <a:pt x="0" y="0"/>
                </a:lnTo>
                <a:lnTo>
                  <a:pt x="0" y="350882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Freeform 31"/>
          <p:cNvSpPr/>
          <p:nvPr/>
        </p:nvSpPr>
        <p:spPr>
          <a:xfrm rot="-552612" flipH="1">
            <a:off x="-1129104" y="-4606048"/>
            <a:ext cx="9152475" cy="8229600"/>
          </a:xfrm>
          <a:custGeom>
            <a:avLst/>
            <a:gdLst/>
            <a:ahLst/>
            <a:cxnLst/>
            <a:rect l="l" t="t" r="r" b="b"/>
            <a:pathLst>
              <a:path w="9152475" h="8229600">
                <a:moveTo>
                  <a:pt x="9152474" y="0"/>
                </a:moveTo>
                <a:lnTo>
                  <a:pt x="0" y="0"/>
                </a:lnTo>
                <a:lnTo>
                  <a:pt x="0" y="8229600"/>
                </a:lnTo>
                <a:lnTo>
                  <a:pt x="9152474" y="8229600"/>
                </a:lnTo>
                <a:lnTo>
                  <a:pt x="9152474" y="0"/>
                </a:lnTo>
                <a:close/>
              </a:path>
            </a:pathLst>
          </a:custGeom>
          <a:blipFill>
            <a:blip r:embed="rId2"/>
            <a:stretch>
              <a:fillRect/>
            </a:stretch>
          </a:blipFill>
        </p:spPr>
        <p:txBody>
          <a:bodyPr/>
          <a:lstStyle/>
          <a:p>
            <a:endParaRPr lang="en-US"/>
          </a:p>
        </p:txBody>
      </p:sp>
      <p:sp>
        <p:nvSpPr>
          <p:cNvPr id="32" name="TextBox 26">
            <a:extLst>
              <a:ext uri="{FF2B5EF4-FFF2-40B4-BE49-F238E27FC236}">
                <a16:creationId xmlns:a16="http://schemas.microsoft.com/office/drawing/2014/main" id="{4E73BAF5-DD30-E1A1-52CB-D85F6D4D02D0}"/>
              </a:ext>
            </a:extLst>
          </p:cNvPr>
          <p:cNvSpPr txBox="1"/>
          <p:nvPr/>
        </p:nvSpPr>
        <p:spPr>
          <a:xfrm>
            <a:off x="9751342" y="6389370"/>
            <a:ext cx="3364925" cy="432106"/>
          </a:xfrm>
          <a:prstGeom prst="rect">
            <a:avLst/>
          </a:prstGeom>
        </p:spPr>
        <p:txBody>
          <a:bodyPr lIns="0" tIns="0" rIns="0" bIns="0" rtlCol="0" anchor="t">
            <a:spAutoFit/>
          </a:bodyPr>
          <a:lstStyle/>
          <a:p>
            <a:pPr marL="0" lvl="0" indent="0" algn="l">
              <a:lnSpc>
                <a:spcPts val="3639"/>
              </a:lnSpc>
              <a:spcBef>
                <a:spcPct val="0"/>
              </a:spcBef>
            </a:pPr>
            <a:r>
              <a:rPr lang="en-US" sz="2799" dirty="0">
                <a:solidFill>
                  <a:srgbClr val="273384"/>
                </a:solidFill>
                <a:latin typeface="Raleway Bold"/>
              </a:rPr>
              <a:t>Key Customers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E23897E-1C27-7A48-3347-BC401A83190C}"/>
              </a:ext>
            </a:extLst>
          </p:cNvPr>
          <p:cNvPicPr>
            <a:picLocks noChangeAspect="1"/>
          </p:cNvPicPr>
          <p:nvPr/>
        </p:nvPicPr>
        <p:blipFill>
          <a:blip r:embed="rId2"/>
          <a:stretch>
            <a:fillRect/>
          </a:stretch>
        </p:blipFill>
        <p:spPr>
          <a:xfrm>
            <a:off x="13215252" y="4214905"/>
            <a:ext cx="3388866" cy="2682182"/>
          </a:xfrm>
          <a:prstGeom prst="rect">
            <a:avLst/>
          </a:prstGeom>
        </p:spPr>
      </p:pic>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3"/>
            <a:stretch>
              <a:fillRect/>
            </a:stretch>
          </a:blipFill>
        </p:spPr>
        <p:txBody>
          <a:bodyPr/>
          <a:lstStyle/>
          <a:p>
            <a:endParaRPr lang="en-US"/>
          </a:p>
        </p:txBody>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4"/>
            <a:stretch>
              <a:fillRect/>
            </a:stretch>
          </a:blipFill>
        </p:spPr>
        <p:txBody>
          <a:bodyPr/>
          <a:lstStyle/>
          <a:p>
            <a:endParaRPr lang="en-US"/>
          </a:p>
        </p:txBody>
      </p:sp>
      <p:sp>
        <p:nvSpPr>
          <p:cNvPr id="6" name="Freeform 6"/>
          <p:cNvSpPr/>
          <p:nvPr/>
        </p:nvSpPr>
        <p:spPr>
          <a:xfrm>
            <a:off x="5351878" y="2728766"/>
            <a:ext cx="7890162" cy="375193"/>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5219464" y="1523882"/>
            <a:ext cx="7890162" cy="1213730"/>
          </a:xfrm>
          <a:prstGeom prst="rect">
            <a:avLst/>
          </a:prstGeom>
        </p:spPr>
        <p:txBody>
          <a:bodyPr lIns="0" tIns="0" rIns="0" bIns="0" rtlCol="0" anchor="t">
            <a:spAutoFit/>
          </a:bodyPr>
          <a:lstStyle/>
          <a:p>
            <a:pPr algn="ctr">
              <a:lnSpc>
                <a:spcPts val="9063"/>
              </a:lnSpc>
            </a:pPr>
            <a:r>
              <a:rPr lang="en-US" sz="8799" dirty="0">
                <a:solidFill>
                  <a:srgbClr val="273384"/>
                </a:solidFill>
                <a:latin typeface="Eczar Bold"/>
                <a:ea typeface="Eczar Bold"/>
              </a:rPr>
              <a:t>﻿Demographics</a:t>
            </a:r>
          </a:p>
        </p:txBody>
      </p:sp>
      <p:sp>
        <p:nvSpPr>
          <p:cNvPr id="15" name="TextBox 15"/>
          <p:cNvSpPr txBox="1"/>
          <p:nvPr/>
        </p:nvSpPr>
        <p:spPr>
          <a:xfrm>
            <a:off x="11896082" y="6487959"/>
            <a:ext cx="2638341" cy="563296"/>
          </a:xfrm>
          <a:prstGeom prst="rect">
            <a:avLst/>
          </a:prstGeom>
        </p:spPr>
        <p:txBody>
          <a:bodyPr lIns="0" tIns="0" rIns="0" bIns="0" rtlCol="0" anchor="t">
            <a:spAutoFit/>
          </a:bodyPr>
          <a:lstStyle/>
          <a:p>
            <a:pPr algn="ctr">
              <a:lnSpc>
                <a:spcPts val="4890"/>
              </a:lnSpc>
            </a:pPr>
            <a:endParaRPr lang="en-US" sz="3000" dirty="0">
              <a:solidFill>
                <a:srgbClr val="000000"/>
              </a:solidFill>
              <a:latin typeface="Raleway"/>
            </a:endParaRPr>
          </a:p>
        </p:txBody>
      </p:sp>
      <p:pic>
        <p:nvPicPr>
          <p:cNvPr id="18" name="Picture 17">
            <a:extLst>
              <a:ext uri="{FF2B5EF4-FFF2-40B4-BE49-F238E27FC236}">
                <a16:creationId xmlns:a16="http://schemas.microsoft.com/office/drawing/2014/main" id="{669E6B36-3FF1-C79E-5AD1-E230F6C51DF3}"/>
              </a:ext>
            </a:extLst>
          </p:cNvPr>
          <p:cNvPicPr>
            <a:picLocks noChangeAspect="1"/>
          </p:cNvPicPr>
          <p:nvPr/>
        </p:nvPicPr>
        <p:blipFill>
          <a:blip r:embed="rId7"/>
          <a:stretch>
            <a:fillRect/>
          </a:stretch>
        </p:blipFill>
        <p:spPr>
          <a:xfrm>
            <a:off x="2991250" y="4318320"/>
            <a:ext cx="3127496" cy="2504254"/>
          </a:xfrm>
          <a:prstGeom prst="rect">
            <a:avLst/>
          </a:prstGeom>
        </p:spPr>
      </p:pic>
      <p:pic>
        <p:nvPicPr>
          <p:cNvPr id="20" name="Picture 19">
            <a:extLst>
              <a:ext uri="{FF2B5EF4-FFF2-40B4-BE49-F238E27FC236}">
                <a16:creationId xmlns:a16="http://schemas.microsoft.com/office/drawing/2014/main" id="{954FB5C0-BD60-352C-91ED-F5AA7E295097}"/>
              </a:ext>
            </a:extLst>
          </p:cNvPr>
          <p:cNvPicPr>
            <a:picLocks noChangeAspect="1"/>
          </p:cNvPicPr>
          <p:nvPr/>
        </p:nvPicPr>
        <p:blipFill>
          <a:blip r:embed="rId8"/>
          <a:stretch>
            <a:fillRect/>
          </a:stretch>
        </p:blipFill>
        <p:spPr>
          <a:xfrm>
            <a:off x="6119202" y="4139195"/>
            <a:ext cx="3557846" cy="2817218"/>
          </a:xfrm>
          <a:prstGeom prst="rect">
            <a:avLst/>
          </a:prstGeom>
        </p:spPr>
      </p:pic>
      <p:pic>
        <p:nvPicPr>
          <p:cNvPr id="24" name="Picture 23">
            <a:extLst>
              <a:ext uri="{FF2B5EF4-FFF2-40B4-BE49-F238E27FC236}">
                <a16:creationId xmlns:a16="http://schemas.microsoft.com/office/drawing/2014/main" id="{B0D5744E-0A92-1118-997F-8988E112CB27}"/>
              </a:ext>
            </a:extLst>
          </p:cNvPr>
          <p:cNvPicPr>
            <a:picLocks noChangeAspect="1"/>
          </p:cNvPicPr>
          <p:nvPr/>
        </p:nvPicPr>
        <p:blipFill>
          <a:blip r:embed="rId9"/>
          <a:stretch>
            <a:fillRect/>
          </a:stretch>
        </p:blipFill>
        <p:spPr>
          <a:xfrm>
            <a:off x="9939116" y="4220605"/>
            <a:ext cx="3408550" cy="2529784"/>
          </a:xfrm>
          <a:prstGeom prst="rect">
            <a:avLst/>
          </a:prstGeom>
        </p:spPr>
      </p:pic>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4"/>
            <a:stretch>
              <a:fillRect/>
            </a:stretch>
          </a:blipFill>
        </p:spPr>
        <p:txBody>
          <a:bodyPr/>
          <a:lstStyle/>
          <a:p>
            <a:endParaRPr lang="en-US"/>
          </a:p>
        </p:txBody>
      </p:sp>
      <p:cxnSp>
        <p:nvCxnSpPr>
          <p:cNvPr id="28" name="Straight Connector 27">
            <a:extLst>
              <a:ext uri="{FF2B5EF4-FFF2-40B4-BE49-F238E27FC236}">
                <a16:creationId xmlns:a16="http://schemas.microsoft.com/office/drawing/2014/main" id="{6FFD1003-184F-0A56-2F79-1C6888E0C196}"/>
              </a:ext>
            </a:extLst>
          </p:cNvPr>
          <p:cNvCxnSpPr/>
          <p:nvPr/>
        </p:nvCxnSpPr>
        <p:spPr>
          <a:xfrm>
            <a:off x="6203687" y="4489196"/>
            <a:ext cx="0" cy="2133600"/>
          </a:xfrm>
          <a:prstGeom prst="line">
            <a:avLst/>
          </a:prstGeom>
          <a:ln w="50800">
            <a:solidFill>
              <a:srgbClr val="EFDA8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F748F2-0419-40D5-14D0-BFB11A18D31F}"/>
              </a:ext>
            </a:extLst>
          </p:cNvPr>
          <p:cNvCxnSpPr/>
          <p:nvPr/>
        </p:nvCxnSpPr>
        <p:spPr>
          <a:xfrm>
            <a:off x="9775636" y="4481004"/>
            <a:ext cx="0" cy="2133600"/>
          </a:xfrm>
          <a:prstGeom prst="line">
            <a:avLst/>
          </a:prstGeom>
          <a:ln w="50800">
            <a:solidFill>
              <a:srgbClr val="EFDA84"/>
            </a:solidFill>
          </a:ln>
        </p:spPr>
        <p:style>
          <a:lnRef idx="1">
            <a:schemeClr val="accent1"/>
          </a:lnRef>
          <a:fillRef idx="0">
            <a:schemeClr val="accent1"/>
          </a:fillRef>
          <a:effectRef idx="0">
            <a:schemeClr val="accent1"/>
          </a:effectRef>
          <a:fontRef idx="minor">
            <a:schemeClr val="tx1"/>
          </a:fontRef>
        </p:style>
      </p:cxnSp>
      <p:sp>
        <p:nvSpPr>
          <p:cNvPr id="32" name="TextBox 15">
            <a:extLst>
              <a:ext uri="{FF2B5EF4-FFF2-40B4-BE49-F238E27FC236}">
                <a16:creationId xmlns:a16="http://schemas.microsoft.com/office/drawing/2014/main" id="{24C2140F-0C4C-3BF2-32E0-643CF53F73C4}"/>
              </a:ext>
            </a:extLst>
          </p:cNvPr>
          <p:cNvSpPr txBox="1"/>
          <p:nvPr/>
        </p:nvSpPr>
        <p:spPr>
          <a:xfrm>
            <a:off x="6799427" y="6423254"/>
            <a:ext cx="2638341" cy="563296"/>
          </a:xfrm>
          <a:prstGeom prst="rect">
            <a:avLst/>
          </a:prstGeom>
        </p:spPr>
        <p:txBody>
          <a:bodyPr lIns="0" tIns="0" rIns="0" bIns="0" rtlCol="0" anchor="t">
            <a:spAutoFit/>
          </a:bodyPr>
          <a:lstStyle/>
          <a:p>
            <a:pPr algn="ctr">
              <a:lnSpc>
                <a:spcPts val="4890"/>
              </a:lnSpc>
            </a:pPr>
            <a:endParaRPr lang="en-US" sz="3000" dirty="0">
              <a:solidFill>
                <a:srgbClr val="000000"/>
              </a:solidFill>
              <a:latin typeface="Raleway"/>
            </a:endParaRPr>
          </a:p>
        </p:txBody>
      </p:sp>
      <p:sp>
        <p:nvSpPr>
          <p:cNvPr id="33" name="TextBox 17">
            <a:extLst>
              <a:ext uri="{FF2B5EF4-FFF2-40B4-BE49-F238E27FC236}">
                <a16:creationId xmlns:a16="http://schemas.microsoft.com/office/drawing/2014/main" id="{2E2028C2-9C85-E2FE-D4D8-5FDEABCDF352}"/>
              </a:ext>
            </a:extLst>
          </p:cNvPr>
          <p:cNvSpPr txBox="1"/>
          <p:nvPr/>
        </p:nvSpPr>
        <p:spPr>
          <a:xfrm>
            <a:off x="2899518" y="7220472"/>
            <a:ext cx="3364925" cy="432106"/>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Gender</a:t>
            </a:r>
          </a:p>
        </p:txBody>
      </p:sp>
      <p:sp>
        <p:nvSpPr>
          <p:cNvPr id="34" name="TextBox 17">
            <a:extLst>
              <a:ext uri="{FF2B5EF4-FFF2-40B4-BE49-F238E27FC236}">
                <a16:creationId xmlns:a16="http://schemas.microsoft.com/office/drawing/2014/main" id="{ABFE8EFD-6B55-5C6C-4776-B6B1F983049C}"/>
              </a:ext>
            </a:extLst>
          </p:cNvPr>
          <p:cNvSpPr txBox="1"/>
          <p:nvPr/>
        </p:nvSpPr>
        <p:spPr>
          <a:xfrm>
            <a:off x="6391307" y="7220472"/>
            <a:ext cx="3364925" cy="432106"/>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Marital Status</a:t>
            </a:r>
          </a:p>
        </p:txBody>
      </p:sp>
      <p:sp>
        <p:nvSpPr>
          <p:cNvPr id="35" name="TextBox 17">
            <a:extLst>
              <a:ext uri="{FF2B5EF4-FFF2-40B4-BE49-F238E27FC236}">
                <a16:creationId xmlns:a16="http://schemas.microsoft.com/office/drawing/2014/main" id="{BBBB33AA-33D5-FD23-4B9B-E9A45AFC1D80}"/>
              </a:ext>
            </a:extLst>
          </p:cNvPr>
          <p:cNvSpPr txBox="1"/>
          <p:nvPr/>
        </p:nvSpPr>
        <p:spPr>
          <a:xfrm>
            <a:off x="11062873" y="7196716"/>
            <a:ext cx="3364925" cy="432106"/>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Occupation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CA4B98A-81F0-F126-9E73-66A4C5A911DA}"/>
              </a:ext>
            </a:extLst>
          </p:cNvPr>
          <p:cNvPicPr>
            <a:picLocks noChangeAspect="1"/>
          </p:cNvPicPr>
          <p:nvPr/>
        </p:nvPicPr>
        <p:blipFill>
          <a:blip r:embed="rId2"/>
          <a:stretch>
            <a:fillRect/>
          </a:stretch>
        </p:blipFill>
        <p:spPr>
          <a:xfrm>
            <a:off x="3001739" y="4486372"/>
            <a:ext cx="4684482" cy="2451933"/>
          </a:xfrm>
          <a:prstGeom prst="rect">
            <a:avLst/>
          </a:prstGeom>
        </p:spPr>
      </p:pic>
      <p:pic>
        <p:nvPicPr>
          <p:cNvPr id="11" name="Picture 10">
            <a:extLst>
              <a:ext uri="{FF2B5EF4-FFF2-40B4-BE49-F238E27FC236}">
                <a16:creationId xmlns:a16="http://schemas.microsoft.com/office/drawing/2014/main" id="{AD89016B-1DC2-F5B0-6376-39F0CB014C9D}"/>
              </a:ext>
            </a:extLst>
          </p:cNvPr>
          <p:cNvPicPr>
            <a:picLocks noChangeAspect="1"/>
          </p:cNvPicPr>
          <p:nvPr/>
        </p:nvPicPr>
        <p:blipFill>
          <a:blip r:embed="rId3"/>
          <a:stretch>
            <a:fillRect/>
          </a:stretch>
        </p:blipFill>
        <p:spPr>
          <a:xfrm>
            <a:off x="11430000" y="4540271"/>
            <a:ext cx="4822276" cy="2398034"/>
          </a:xfrm>
          <a:prstGeom prst="rect">
            <a:avLst/>
          </a:prstGeom>
        </p:spPr>
      </p:pic>
      <p:sp>
        <p:nvSpPr>
          <p:cNvPr id="2" name="Freeform 2"/>
          <p:cNvSpPr/>
          <p:nvPr/>
        </p:nvSpPr>
        <p:spPr>
          <a:xfrm rot="4036243">
            <a:off x="14707801" y="1028700"/>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4"/>
            <a:stretch>
              <a:fillRect/>
            </a:stretch>
          </a:blipFill>
        </p:spPr>
        <p:txBody>
          <a:bodyPr/>
          <a:lstStyle/>
          <a:p>
            <a:endParaRPr lang="en-US"/>
          </a:p>
        </p:txBody>
      </p:sp>
      <p:sp>
        <p:nvSpPr>
          <p:cNvPr id="3" name="Freeform 3"/>
          <p:cNvSpPr/>
          <p:nvPr/>
        </p:nvSpPr>
        <p:spPr>
          <a:xfrm rot="-6838312">
            <a:off x="-5348892" y="2155668"/>
            <a:ext cx="9152475" cy="82296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4"/>
            <a:stretch>
              <a:fillRect/>
            </a:stretch>
          </a:blipFill>
        </p:spPr>
        <p:txBody>
          <a:bodyPr/>
          <a:lstStyle/>
          <a:p>
            <a:endParaRPr lang="en-US"/>
          </a:p>
        </p:txBody>
      </p:sp>
      <p:sp>
        <p:nvSpPr>
          <p:cNvPr id="4" name="Freeform 4"/>
          <p:cNvSpPr/>
          <p:nvPr/>
        </p:nvSpPr>
        <p:spPr>
          <a:xfrm rot="-3056498">
            <a:off x="-3881063" y="2889362"/>
            <a:ext cx="7762126" cy="8630578"/>
          </a:xfrm>
          <a:custGeom>
            <a:avLst/>
            <a:gdLst/>
            <a:ahLst/>
            <a:cxnLst/>
            <a:rect l="l" t="t" r="r" b="b"/>
            <a:pathLst>
              <a:path w="7762126" h="8630578">
                <a:moveTo>
                  <a:pt x="0" y="0"/>
                </a:moveTo>
                <a:lnTo>
                  <a:pt x="7762126" y="0"/>
                </a:lnTo>
                <a:lnTo>
                  <a:pt x="7762126" y="8630578"/>
                </a:lnTo>
                <a:lnTo>
                  <a:pt x="0" y="8630578"/>
                </a:lnTo>
                <a:lnTo>
                  <a:pt x="0" y="0"/>
                </a:lnTo>
                <a:close/>
              </a:path>
            </a:pathLst>
          </a:custGeom>
          <a:blipFill>
            <a:blip r:embed="rId5"/>
            <a:stretch>
              <a:fillRect/>
            </a:stretch>
          </a:blipFill>
        </p:spPr>
        <p:txBody>
          <a:bodyPr/>
          <a:lstStyle/>
          <a:p>
            <a:endParaRPr lang="en-US"/>
          </a:p>
        </p:txBody>
      </p:sp>
      <p:sp>
        <p:nvSpPr>
          <p:cNvPr id="5" name="Freeform 5"/>
          <p:cNvSpPr/>
          <p:nvPr/>
        </p:nvSpPr>
        <p:spPr>
          <a:xfrm rot="-3056498">
            <a:off x="14227763" y="-2642927"/>
            <a:ext cx="7401497" cy="8229600"/>
          </a:xfrm>
          <a:custGeom>
            <a:avLst/>
            <a:gdLst/>
            <a:ahLst/>
            <a:cxnLst/>
            <a:rect l="l" t="t" r="r" b="b"/>
            <a:pathLst>
              <a:path w="7401497" h="8229600">
                <a:moveTo>
                  <a:pt x="0" y="0"/>
                </a:moveTo>
                <a:lnTo>
                  <a:pt x="7401497" y="0"/>
                </a:lnTo>
                <a:lnTo>
                  <a:pt x="7401497" y="8229600"/>
                </a:lnTo>
                <a:lnTo>
                  <a:pt x="0" y="8229600"/>
                </a:lnTo>
                <a:lnTo>
                  <a:pt x="0" y="0"/>
                </a:lnTo>
                <a:close/>
              </a:path>
            </a:pathLst>
          </a:custGeom>
          <a:blipFill>
            <a:blip r:embed="rId5"/>
            <a:stretch>
              <a:fillRect/>
            </a:stretch>
          </a:blipFill>
        </p:spPr>
        <p:txBody>
          <a:bodyPr/>
          <a:lstStyle/>
          <a:p>
            <a:endParaRPr lang="en-US"/>
          </a:p>
        </p:txBody>
      </p:sp>
      <p:sp>
        <p:nvSpPr>
          <p:cNvPr id="6" name="Freeform 6"/>
          <p:cNvSpPr/>
          <p:nvPr/>
        </p:nvSpPr>
        <p:spPr>
          <a:xfrm>
            <a:off x="5343980" y="2706703"/>
            <a:ext cx="7890162" cy="375193"/>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5322102" y="1424406"/>
            <a:ext cx="7890162" cy="1213730"/>
          </a:xfrm>
          <a:prstGeom prst="rect">
            <a:avLst/>
          </a:prstGeom>
        </p:spPr>
        <p:txBody>
          <a:bodyPr lIns="0" tIns="0" rIns="0" bIns="0" rtlCol="0" anchor="t">
            <a:spAutoFit/>
          </a:bodyPr>
          <a:lstStyle/>
          <a:p>
            <a:pPr algn="ctr">
              <a:lnSpc>
                <a:spcPts val="9063"/>
              </a:lnSpc>
            </a:pPr>
            <a:r>
              <a:rPr lang="en-US" sz="8799" dirty="0">
                <a:solidFill>
                  <a:srgbClr val="273384"/>
                </a:solidFill>
                <a:latin typeface="Eczar Bold"/>
                <a:ea typeface="Eczar Bold"/>
              </a:rPr>
              <a:t>﻿Demographics</a:t>
            </a:r>
          </a:p>
        </p:txBody>
      </p:sp>
      <p:pic>
        <p:nvPicPr>
          <p:cNvPr id="9" name="Picture 8">
            <a:extLst>
              <a:ext uri="{FF2B5EF4-FFF2-40B4-BE49-F238E27FC236}">
                <a16:creationId xmlns:a16="http://schemas.microsoft.com/office/drawing/2014/main" id="{6C86D7F3-B634-B7BB-7AA4-4ADF1E65F737}"/>
              </a:ext>
            </a:extLst>
          </p:cNvPr>
          <p:cNvPicPr>
            <a:picLocks noChangeAspect="1"/>
          </p:cNvPicPr>
          <p:nvPr/>
        </p:nvPicPr>
        <p:blipFill>
          <a:blip r:embed="rId8"/>
          <a:stretch>
            <a:fillRect/>
          </a:stretch>
        </p:blipFill>
        <p:spPr>
          <a:xfrm>
            <a:off x="7709914" y="4505800"/>
            <a:ext cx="3431479" cy="2512334"/>
          </a:xfrm>
          <a:prstGeom prst="rect">
            <a:avLst/>
          </a:prstGeom>
        </p:spPr>
      </p:pic>
      <p:cxnSp>
        <p:nvCxnSpPr>
          <p:cNvPr id="14" name="Straight Connector 13">
            <a:extLst>
              <a:ext uri="{FF2B5EF4-FFF2-40B4-BE49-F238E27FC236}">
                <a16:creationId xmlns:a16="http://schemas.microsoft.com/office/drawing/2014/main" id="{B538000F-E2AD-A205-0A1F-3CDEC254352A}"/>
              </a:ext>
            </a:extLst>
          </p:cNvPr>
          <p:cNvCxnSpPr/>
          <p:nvPr/>
        </p:nvCxnSpPr>
        <p:spPr>
          <a:xfrm>
            <a:off x="7715786" y="4804705"/>
            <a:ext cx="0" cy="2133600"/>
          </a:xfrm>
          <a:prstGeom prst="line">
            <a:avLst/>
          </a:prstGeom>
          <a:ln w="50800">
            <a:solidFill>
              <a:srgbClr val="EFDA8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D329F7-9625-B3D5-9B33-262F0E1E82A5}"/>
              </a:ext>
            </a:extLst>
          </p:cNvPr>
          <p:cNvCxnSpPr/>
          <p:nvPr/>
        </p:nvCxnSpPr>
        <p:spPr>
          <a:xfrm>
            <a:off x="11430000" y="4804705"/>
            <a:ext cx="0" cy="2133600"/>
          </a:xfrm>
          <a:prstGeom prst="line">
            <a:avLst/>
          </a:prstGeom>
          <a:ln w="50800">
            <a:solidFill>
              <a:srgbClr val="EFDA84"/>
            </a:solidFill>
          </a:ln>
        </p:spPr>
        <p:style>
          <a:lnRef idx="1">
            <a:schemeClr val="accent1"/>
          </a:lnRef>
          <a:fillRef idx="0">
            <a:schemeClr val="accent1"/>
          </a:fillRef>
          <a:effectRef idx="0">
            <a:schemeClr val="accent1"/>
          </a:effectRef>
          <a:fontRef idx="minor">
            <a:schemeClr val="tx1"/>
          </a:fontRef>
        </p:style>
      </p:cxnSp>
      <p:sp>
        <p:nvSpPr>
          <p:cNvPr id="19" name="TextBox 17">
            <a:extLst>
              <a:ext uri="{FF2B5EF4-FFF2-40B4-BE49-F238E27FC236}">
                <a16:creationId xmlns:a16="http://schemas.microsoft.com/office/drawing/2014/main" id="{E2BBEB7F-340D-DA5D-FD88-10DFB5CCC434}"/>
              </a:ext>
            </a:extLst>
          </p:cNvPr>
          <p:cNvSpPr txBox="1"/>
          <p:nvPr/>
        </p:nvSpPr>
        <p:spPr>
          <a:xfrm>
            <a:off x="3968039" y="7155269"/>
            <a:ext cx="3364925" cy="893771"/>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Average Income Range</a:t>
            </a:r>
          </a:p>
        </p:txBody>
      </p:sp>
      <p:sp>
        <p:nvSpPr>
          <p:cNvPr id="20" name="TextBox 17">
            <a:extLst>
              <a:ext uri="{FF2B5EF4-FFF2-40B4-BE49-F238E27FC236}">
                <a16:creationId xmlns:a16="http://schemas.microsoft.com/office/drawing/2014/main" id="{9A2CB363-8131-AC08-0D8A-79916B1357BE}"/>
              </a:ext>
            </a:extLst>
          </p:cNvPr>
          <p:cNvSpPr txBox="1"/>
          <p:nvPr/>
        </p:nvSpPr>
        <p:spPr>
          <a:xfrm>
            <a:off x="7838346" y="7155269"/>
            <a:ext cx="3364925" cy="432106"/>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Age Group</a:t>
            </a:r>
          </a:p>
        </p:txBody>
      </p:sp>
      <p:sp>
        <p:nvSpPr>
          <p:cNvPr id="21" name="TextBox 17">
            <a:extLst>
              <a:ext uri="{FF2B5EF4-FFF2-40B4-BE49-F238E27FC236}">
                <a16:creationId xmlns:a16="http://schemas.microsoft.com/office/drawing/2014/main" id="{D954E4D6-8438-6FD3-4DA1-340BB08E8573}"/>
              </a:ext>
            </a:extLst>
          </p:cNvPr>
          <p:cNvSpPr txBox="1"/>
          <p:nvPr/>
        </p:nvSpPr>
        <p:spPr>
          <a:xfrm>
            <a:off x="12169503" y="7155269"/>
            <a:ext cx="3364925" cy="432106"/>
          </a:xfrm>
          <a:prstGeom prst="rect">
            <a:avLst/>
          </a:prstGeom>
        </p:spPr>
        <p:txBody>
          <a:bodyPr lIns="0" tIns="0" rIns="0" bIns="0" rtlCol="0" anchor="t">
            <a:spAutoFit/>
          </a:bodyPr>
          <a:lstStyle/>
          <a:p>
            <a:pPr marL="0" lvl="0" indent="0" algn="ctr">
              <a:lnSpc>
                <a:spcPts val="3639"/>
              </a:lnSpc>
              <a:spcBef>
                <a:spcPct val="0"/>
              </a:spcBef>
            </a:pPr>
            <a:r>
              <a:rPr lang="en-US" sz="2799" dirty="0">
                <a:solidFill>
                  <a:srgbClr val="273384"/>
                </a:solidFill>
                <a:latin typeface="Raleway Bold"/>
              </a:rPr>
              <a:t>City</a:t>
            </a:r>
          </a:p>
        </p:txBody>
      </p:sp>
    </p:spTree>
    <p:extLst>
      <p:ext uri="{BB962C8B-B14F-4D97-AF65-F5344CB8AC3E}">
        <p14:creationId xmlns:p14="http://schemas.microsoft.com/office/powerpoint/2010/main" val="1098076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AB36F6-FA71-A5A0-F04B-12A1AD653481}"/>
              </a:ext>
            </a:extLst>
          </p:cNvPr>
          <p:cNvPicPr>
            <a:picLocks noChangeAspect="1"/>
          </p:cNvPicPr>
          <p:nvPr/>
        </p:nvPicPr>
        <p:blipFill>
          <a:blip r:embed="rId2"/>
          <a:stretch>
            <a:fillRect/>
          </a:stretch>
        </p:blipFill>
        <p:spPr>
          <a:xfrm>
            <a:off x="335170" y="6319897"/>
            <a:ext cx="8063983" cy="3529193"/>
          </a:xfrm>
          <a:prstGeom prst="rect">
            <a:avLst/>
          </a:prstGeom>
        </p:spPr>
      </p:pic>
      <p:sp>
        <p:nvSpPr>
          <p:cNvPr id="2" name="Freeform 2"/>
          <p:cNvSpPr/>
          <p:nvPr/>
        </p:nvSpPr>
        <p:spPr>
          <a:xfrm rot="-5895254">
            <a:off x="16212628" y="5842304"/>
            <a:ext cx="3548560" cy="2903368"/>
          </a:xfrm>
          <a:custGeom>
            <a:avLst/>
            <a:gdLst/>
            <a:ahLst/>
            <a:cxnLst/>
            <a:rect l="l" t="t" r="r" b="b"/>
            <a:pathLst>
              <a:path w="3548560" h="2903368">
                <a:moveTo>
                  <a:pt x="0" y="0"/>
                </a:moveTo>
                <a:lnTo>
                  <a:pt x="3548560" y="0"/>
                </a:lnTo>
                <a:lnTo>
                  <a:pt x="3548560" y="2903368"/>
                </a:lnTo>
                <a:lnTo>
                  <a:pt x="0" y="290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424568">
            <a:off x="12391678" y="7122963"/>
            <a:ext cx="9152475" cy="8229600"/>
          </a:xfrm>
          <a:custGeom>
            <a:avLst/>
            <a:gdLst/>
            <a:ahLst/>
            <a:cxnLst/>
            <a:rect l="l" t="t" r="r" b="b"/>
            <a:pathLst>
              <a:path w="9152475" h="8229600">
                <a:moveTo>
                  <a:pt x="0" y="0"/>
                </a:moveTo>
                <a:lnTo>
                  <a:pt x="9152475" y="0"/>
                </a:lnTo>
                <a:lnTo>
                  <a:pt x="9152475" y="8229600"/>
                </a:lnTo>
                <a:lnTo>
                  <a:pt x="0" y="8229600"/>
                </a:lnTo>
                <a:lnTo>
                  <a:pt x="0" y="0"/>
                </a:lnTo>
                <a:close/>
              </a:path>
            </a:pathLst>
          </a:custGeom>
          <a:blipFill>
            <a:blip r:embed="rId5"/>
            <a:stretch>
              <a:fillRect/>
            </a:stretch>
          </a:blipFill>
        </p:spPr>
        <p:txBody>
          <a:bodyPr/>
          <a:lstStyle/>
          <a:p>
            <a:endParaRPr lang="en-US"/>
          </a:p>
        </p:txBody>
      </p:sp>
      <p:sp>
        <p:nvSpPr>
          <p:cNvPr id="4" name="Freeform 4"/>
          <p:cNvSpPr/>
          <p:nvPr/>
        </p:nvSpPr>
        <p:spPr>
          <a:xfrm rot="-1587989">
            <a:off x="11830173" y="5498252"/>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txBody>
          <a:bodyPr/>
          <a:lstStyle/>
          <a:p>
            <a:endParaRPr lang="en-US"/>
          </a:p>
        </p:txBody>
      </p:sp>
      <p:sp>
        <p:nvSpPr>
          <p:cNvPr id="5" name="Freeform 5"/>
          <p:cNvSpPr/>
          <p:nvPr/>
        </p:nvSpPr>
        <p:spPr>
          <a:xfrm rot="-5895254">
            <a:off x="-1289031" y="2433504"/>
            <a:ext cx="3548560" cy="2903368"/>
          </a:xfrm>
          <a:custGeom>
            <a:avLst/>
            <a:gdLst/>
            <a:ahLst/>
            <a:cxnLst/>
            <a:rect l="l" t="t" r="r" b="b"/>
            <a:pathLst>
              <a:path w="3548560" h="2903368">
                <a:moveTo>
                  <a:pt x="0" y="0"/>
                </a:moveTo>
                <a:lnTo>
                  <a:pt x="3548560" y="0"/>
                </a:lnTo>
                <a:lnTo>
                  <a:pt x="3548560" y="2903367"/>
                </a:lnTo>
                <a:lnTo>
                  <a:pt x="0" y="2903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3866906">
            <a:off x="-782807" y="-4309805"/>
            <a:ext cx="6545961" cy="8229600"/>
          </a:xfrm>
          <a:custGeom>
            <a:avLst/>
            <a:gdLst/>
            <a:ahLst/>
            <a:cxnLst/>
            <a:rect l="l" t="t" r="r" b="b"/>
            <a:pathLst>
              <a:path w="6545961" h="8229600">
                <a:moveTo>
                  <a:pt x="0" y="0"/>
                </a:moveTo>
                <a:lnTo>
                  <a:pt x="6545961" y="0"/>
                </a:lnTo>
                <a:lnTo>
                  <a:pt x="6545961" y="8229600"/>
                </a:lnTo>
                <a:lnTo>
                  <a:pt x="0" y="8229600"/>
                </a:lnTo>
                <a:lnTo>
                  <a:pt x="0" y="0"/>
                </a:lnTo>
                <a:close/>
              </a:path>
            </a:pathLst>
          </a:custGeom>
          <a:blipFill>
            <a:blip r:embed="rId7"/>
            <a:stretch>
              <a:fillRect/>
            </a:stretch>
          </a:blipFill>
        </p:spPr>
        <p:txBody>
          <a:bodyPr/>
          <a:lstStyle/>
          <a:p>
            <a:endParaRPr lang="en-US"/>
          </a:p>
        </p:txBody>
      </p:sp>
      <p:sp>
        <p:nvSpPr>
          <p:cNvPr id="7" name="Freeform 7"/>
          <p:cNvSpPr/>
          <p:nvPr/>
        </p:nvSpPr>
        <p:spPr>
          <a:xfrm rot="1114953">
            <a:off x="-2105689" y="-2244530"/>
            <a:ext cx="7401497" cy="82296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txBody>
          <a:bodyPr/>
          <a:lstStyle/>
          <a:p>
            <a:endParaRPr lang="en-US"/>
          </a:p>
        </p:txBody>
      </p:sp>
      <p:sp>
        <p:nvSpPr>
          <p:cNvPr id="8" name="Freeform 8"/>
          <p:cNvSpPr/>
          <p:nvPr/>
        </p:nvSpPr>
        <p:spPr>
          <a:xfrm>
            <a:off x="6439087" y="1872964"/>
            <a:ext cx="7890162" cy="122645"/>
          </a:xfrm>
          <a:custGeom>
            <a:avLst/>
            <a:gdLst/>
            <a:ahLst/>
            <a:cxnLst/>
            <a:rect l="l" t="t" r="r" b="b"/>
            <a:pathLst>
              <a:path w="7890162" h="122645">
                <a:moveTo>
                  <a:pt x="0" y="0"/>
                </a:moveTo>
                <a:lnTo>
                  <a:pt x="7890162" y="0"/>
                </a:lnTo>
                <a:lnTo>
                  <a:pt x="7890162" y="122645"/>
                </a:lnTo>
                <a:lnTo>
                  <a:pt x="0" y="1226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TextBox 9"/>
          <p:cNvSpPr txBox="1"/>
          <p:nvPr/>
        </p:nvSpPr>
        <p:spPr>
          <a:xfrm>
            <a:off x="3434623" y="2503574"/>
            <a:ext cx="11688915" cy="3076804"/>
          </a:xfrm>
          <a:prstGeom prst="rect">
            <a:avLst/>
          </a:prstGeom>
        </p:spPr>
        <p:txBody>
          <a:bodyPr lIns="0" tIns="0" rIns="0" bIns="0" rtlCol="0" anchor="t">
            <a:spAutoFit/>
          </a:bodyPr>
          <a:lstStyle/>
          <a:p>
            <a:pPr algn="ctr">
              <a:lnSpc>
                <a:spcPts val="4890"/>
              </a:lnSpc>
            </a:pPr>
            <a:r>
              <a:rPr lang="en-US" sz="2800" kern="100" dirty="0">
                <a:solidFill>
                  <a:srgbClr val="000000"/>
                </a:solidFill>
                <a:effectLst/>
                <a:latin typeface="Raleway" pitchFamily="2" charset="0"/>
                <a:ea typeface="Calibri" panose="020F0502020204030204" pitchFamily="34" charset="0"/>
                <a:cs typeface="DokChampa" panose="020B0502040204020203" pitchFamily="34" charset="-34"/>
              </a:rPr>
              <a:t>The average revenue and expenditure for 4000 customers are 207M and 88.48M, respectively. 42.82% is the average utilization %. Customer spending is divided among numerous areas, including bills, groceries, apparels, food, and many others.</a:t>
            </a:r>
            <a:endParaRPr lang="en-US" sz="2800" kern="100" dirty="0">
              <a:effectLst/>
              <a:latin typeface="Raleway" pitchFamily="2" charset="0"/>
              <a:ea typeface="Calibri" panose="020F0502020204030204" pitchFamily="34" charset="0"/>
            </a:endParaRPr>
          </a:p>
          <a:p>
            <a:pPr algn="ctr">
              <a:lnSpc>
                <a:spcPts val="4890"/>
              </a:lnSpc>
            </a:pPr>
            <a:endParaRPr lang="en-US" sz="3000" dirty="0">
              <a:solidFill>
                <a:srgbClr val="000000"/>
              </a:solidFill>
              <a:latin typeface="Raleway"/>
            </a:endParaRPr>
          </a:p>
        </p:txBody>
      </p:sp>
      <p:sp>
        <p:nvSpPr>
          <p:cNvPr id="12" name="TextBox 3">
            <a:extLst>
              <a:ext uri="{FF2B5EF4-FFF2-40B4-BE49-F238E27FC236}">
                <a16:creationId xmlns:a16="http://schemas.microsoft.com/office/drawing/2014/main" id="{4A7A37A8-B32F-A3B6-5C39-74E0FBCAFE37}"/>
              </a:ext>
            </a:extLst>
          </p:cNvPr>
          <p:cNvSpPr txBox="1"/>
          <p:nvPr/>
        </p:nvSpPr>
        <p:spPr>
          <a:xfrm>
            <a:off x="8399153" y="6157651"/>
            <a:ext cx="8345468" cy="3196003"/>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Women spend primarily on health &amp; wellness, bills, and travel.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Bills, groceries, and electronics</a:t>
            </a:r>
            <a:r>
              <a:rPr lang="en-US" sz="2400" kern="100" dirty="0">
                <a:solidFill>
                  <a:srgbClr val="000000"/>
                </a:solidFill>
                <a:latin typeface="Raleway" pitchFamily="2" charset="0"/>
                <a:ea typeface="Calibri" panose="020F0502020204030204" pitchFamily="34" charset="0"/>
                <a:cs typeface="DokChampa" panose="020B0502040204020203" pitchFamily="34" charset="-34"/>
              </a:rPr>
              <a:t> </a:t>
            </a: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are the main expenses for males .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In terms of overall spending, men spend more than women.</a:t>
            </a:r>
            <a:endParaRPr lang="en-US" sz="2400" kern="100" dirty="0">
              <a:effectLst/>
              <a:latin typeface="Raleway" pitchFamily="2" charset="0"/>
              <a:ea typeface="Calibri" panose="020F0502020204030204" pitchFamily="34" charset="0"/>
            </a:endParaRPr>
          </a:p>
          <a:p>
            <a:pPr>
              <a:lnSpc>
                <a:spcPts val="3640"/>
              </a:lnSpc>
            </a:pPr>
            <a:endParaRPr lang="en-US" sz="2600" dirty="0">
              <a:solidFill>
                <a:srgbClr val="000000"/>
              </a:solidFill>
              <a:latin typeface="Raleway"/>
            </a:endParaRPr>
          </a:p>
        </p:txBody>
      </p:sp>
      <p:sp>
        <p:nvSpPr>
          <p:cNvPr id="13" name="TextBox 2">
            <a:extLst>
              <a:ext uri="{FF2B5EF4-FFF2-40B4-BE49-F238E27FC236}">
                <a16:creationId xmlns:a16="http://schemas.microsoft.com/office/drawing/2014/main" id="{497DBA4A-3242-D4D4-CF4F-1D4A60D32B80}"/>
              </a:ext>
            </a:extLst>
          </p:cNvPr>
          <p:cNvSpPr txBox="1"/>
          <p:nvPr/>
        </p:nvSpPr>
        <p:spPr>
          <a:xfrm>
            <a:off x="5471382" y="459221"/>
            <a:ext cx="9806632" cy="1359346"/>
          </a:xfrm>
          <a:prstGeom prst="rect">
            <a:avLst/>
          </a:prstGeom>
        </p:spPr>
        <p:txBody>
          <a:bodyPr wrap="square" lIns="0" tIns="0" rIns="0" bIns="0" rtlCol="0" anchor="t">
            <a:spAutoFit/>
          </a:bodyPr>
          <a:lstStyle/>
          <a:p>
            <a:pPr marL="0" lvl="0" indent="0" algn="l">
              <a:lnSpc>
                <a:spcPts val="10559"/>
              </a:lnSpc>
              <a:spcBef>
                <a:spcPct val="0"/>
              </a:spcBef>
            </a:pPr>
            <a:r>
              <a:rPr lang="en-US" sz="8799" dirty="0">
                <a:solidFill>
                  <a:srgbClr val="273384"/>
                </a:solidFill>
                <a:latin typeface="Eczar Bold"/>
              </a:rPr>
              <a:t>Spending Insights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EFAFF"/>
        </a:solidFill>
        <a:effectLst/>
      </p:bgPr>
    </p:bg>
    <p:spTree>
      <p:nvGrpSpPr>
        <p:cNvPr id="1" name=""/>
        <p:cNvGrpSpPr/>
        <p:nvPr/>
      </p:nvGrpSpPr>
      <p:grpSpPr>
        <a:xfrm>
          <a:off x="0" y="0"/>
          <a:ext cx="0" cy="0"/>
          <a:chOff x="0" y="0"/>
          <a:chExt cx="0" cy="0"/>
        </a:xfrm>
      </p:grpSpPr>
      <p:sp>
        <p:nvSpPr>
          <p:cNvPr id="3" name="TextBox 3"/>
          <p:cNvSpPr txBox="1"/>
          <p:nvPr/>
        </p:nvSpPr>
        <p:spPr>
          <a:xfrm>
            <a:off x="8686800" y="738898"/>
            <a:ext cx="8345468" cy="2266518"/>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majority of the expenses in every city are related to bills, groceries, electronics, and health &amp; wellness.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cities with the highest spending are Bengaluru (19%), Delhi (21%), and Mumbai (32%).</a:t>
            </a:r>
            <a:endParaRPr lang="en-US" sz="2400" kern="100" dirty="0">
              <a:effectLst/>
              <a:latin typeface="Raleway" pitchFamily="2" charset="0"/>
              <a:ea typeface="Calibri" panose="020F0502020204030204" pitchFamily="34" charset="0"/>
            </a:endParaRPr>
          </a:p>
          <a:p>
            <a:pPr marL="342900" indent="-342900">
              <a:lnSpc>
                <a:spcPts val="3640"/>
              </a:lnSpc>
              <a:buFont typeface="Arial" panose="020B0604020202020204" pitchFamily="34" charset="0"/>
              <a:buChar char="•"/>
            </a:pPr>
            <a:endParaRPr lang="en-US" sz="2400" dirty="0">
              <a:solidFill>
                <a:srgbClr val="000000"/>
              </a:solidFill>
              <a:latin typeface="Raleway" pitchFamily="2" charset="0"/>
            </a:endParaRPr>
          </a:p>
        </p:txBody>
      </p:sp>
      <p:sp>
        <p:nvSpPr>
          <p:cNvPr id="5" name="Freeform 5"/>
          <p:cNvSpPr/>
          <p:nvPr/>
        </p:nvSpPr>
        <p:spPr>
          <a:xfrm rot="-9560830" flipH="1">
            <a:off x="6938612" y="7720766"/>
            <a:ext cx="8939049" cy="9463300"/>
          </a:xfrm>
          <a:custGeom>
            <a:avLst/>
            <a:gdLst/>
            <a:ahLst/>
            <a:cxnLst/>
            <a:rect l="l" t="t" r="r" b="b"/>
            <a:pathLst>
              <a:path w="8939049" h="9463300">
                <a:moveTo>
                  <a:pt x="8939049" y="0"/>
                </a:moveTo>
                <a:lnTo>
                  <a:pt x="0" y="0"/>
                </a:lnTo>
                <a:lnTo>
                  <a:pt x="0" y="9463300"/>
                </a:lnTo>
                <a:lnTo>
                  <a:pt x="8939049" y="9463300"/>
                </a:lnTo>
                <a:lnTo>
                  <a:pt x="8939049" y="0"/>
                </a:lnTo>
                <a:close/>
              </a:path>
            </a:pathLst>
          </a:custGeom>
          <a:blipFill>
            <a:blip r:embed="rId2"/>
            <a:stretch>
              <a:fillRect l="-17736"/>
            </a:stretch>
          </a:blipFill>
        </p:spPr>
        <p:txBody>
          <a:bodyPr/>
          <a:lstStyle/>
          <a:p>
            <a:endParaRPr lang="en-US"/>
          </a:p>
        </p:txBody>
      </p:sp>
      <p:sp>
        <p:nvSpPr>
          <p:cNvPr id="6" name="Freeform 6"/>
          <p:cNvSpPr/>
          <p:nvPr/>
        </p:nvSpPr>
        <p:spPr>
          <a:xfrm rot="-9564093">
            <a:off x="4046691" y="8532590"/>
            <a:ext cx="4288558" cy="3508821"/>
          </a:xfrm>
          <a:custGeom>
            <a:avLst/>
            <a:gdLst/>
            <a:ahLst/>
            <a:cxnLst/>
            <a:rect l="l" t="t" r="r" b="b"/>
            <a:pathLst>
              <a:path w="4288558" h="3508821">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10800000">
            <a:off x="-2475227" y="6947481"/>
            <a:ext cx="8939049" cy="9463300"/>
          </a:xfrm>
          <a:custGeom>
            <a:avLst/>
            <a:gdLst/>
            <a:ahLst/>
            <a:cxnLst/>
            <a:rect l="l" t="t" r="r" b="b"/>
            <a:pathLst>
              <a:path w="8939049" h="9463300">
                <a:moveTo>
                  <a:pt x="0" y="0"/>
                </a:moveTo>
                <a:lnTo>
                  <a:pt x="8939049" y="0"/>
                </a:lnTo>
                <a:lnTo>
                  <a:pt x="8939049" y="9463300"/>
                </a:lnTo>
                <a:lnTo>
                  <a:pt x="0" y="9463300"/>
                </a:lnTo>
                <a:lnTo>
                  <a:pt x="0" y="0"/>
                </a:lnTo>
                <a:close/>
              </a:path>
            </a:pathLst>
          </a:custGeom>
          <a:blipFill>
            <a:blip r:embed="rId2"/>
            <a:stretch>
              <a:fillRect l="-17736"/>
            </a:stretch>
          </a:blipFill>
        </p:spPr>
        <p:txBody>
          <a:bodyPr/>
          <a:lstStyle/>
          <a:p>
            <a:endParaRPr lang="en-US"/>
          </a:p>
        </p:txBody>
      </p:sp>
      <p:sp>
        <p:nvSpPr>
          <p:cNvPr id="8" name="Freeform 8"/>
          <p:cNvSpPr/>
          <p:nvPr/>
        </p:nvSpPr>
        <p:spPr>
          <a:xfrm>
            <a:off x="-3771997" y="2827464"/>
            <a:ext cx="6513205" cy="7241923"/>
          </a:xfrm>
          <a:custGeom>
            <a:avLst/>
            <a:gdLst/>
            <a:ahLst/>
            <a:cxnLst/>
            <a:rect l="l" t="t" r="r" b="b"/>
            <a:pathLst>
              <a:path w="6513205" h="7241923">
                <a:moveTo>
                  <a:pt x="0" y="0"/>
                </a:moveTo>
                <a:lnTo>
                  <a:pt x="6513204" y="0"/>
                </a:lnTo>
                <a:lnTo>
                  <a:pt x="6513204" y="7241923"/>
                </a:lnTo>
                <a:lnTo>
                  <a:pt x="0" y="7241923"/>
                </a:lnTo>
                <a:lnTo>
                  <a:pt x="0" y="0"/>
                </a:lnTo>
                <a:close/>
              </a:path>
            </a:pathLst>
          </a:custGeom>
          <a:blipFill>
            <a:blip r:embed="rId5"/>
            <a:stretch>
              <a:fillRect/>
            </a:stretch>
          </a:blipFill>
        </p:spPr>
        <p:txBody>
          <a:bodyPr/>
          <a:lstStyle/>
          <a:p>
            <a:endParaRPr lang="en-US"/>
          </a:p>
        </p:txBody>
      </p:sp>
      <p:sp>
        <p:nvSpPr>
          <p:cNvPr id="9" name="Freeform 9"/>
          <p:cNvSpPr/>
          <p:nvPr/>
        </p:nvSpPr>
        <p:spPr>
          <a:xfrm>
            <a:off x="4572000" y="-3112935"/>
            <a:ext cx="5573082" cy="6196616"/>
          </a:xfrm>
          <a:custGeom>
            <a:avLst/>
            <a:gdLst/>
            <a:ahLst/>
            <a:cxnLst/>
            <a:rect l="l" t="t" r="r" b="b"/>
            <a:pathLst>
              <a:path w="5573082" h="6196616">
                <a:moveTo>
                  <a:pt x="0" y="0"/>
                </a:moveTo>
                <a:lnTo>
                  <a:pt x="5573081" y="0"/>
                </a:lnTo>
                <a:lnTo>
                  <a:pt x="5573081" y="6196616"/>
                </a:lnTo>
                <a:lnTo>
                  <a:pt x="0" y="6196616"/>
                </a:lnTo>
                <a:lnTo>
                  <a:pt x="0" y="0"/>
                </a:lnTo>
                <a:close/>
              </a:path>
            </a:pathLst>
          </a:custGeom>
          <a:blipFill>
            <a:blip r:embed="rId5"/>
            <a:stretch>
              <a:fillRect/>
            </a:stretch>
          </a:blipFill>
        </p:spPr>
        <p:txBody>
          <a:bodyPr/>
          <a:lstStyle/>
          <a:p>
            <a:endParaRPr lang="en-US"/>
          </a:p>
        </p:txBody>
      </p:sp>
      <p:sp>
        <p:nvSpPr>
          <p:cNvPr id="10" name="Freeform 10"/>
          <p:cNvSpPr/>
          <p:nvPr/>
        </p:nvSpPr>
        <p:spPr>
          <a:xfrm>
            <a:off x="14581104" y="7531620"/>
            <a:ext cx="5573082" cy="6196616"/>
          </a:xfrm>
          <a:custGeom>
            <a:avLst/>
            <a:gdLst/>
            <a:ahLst/>
            <a:cxnLst/>
            <a:rect l="l" t="t" r="r" b="b"/>
            <a:pathLst>
              <a:path w="5573082" h="6196616">
                <a:moveTo>
                  <a:pt x="0" y="0"/>
                </a:moveTo>
                <a:lnTo>
                  <a:pt x="5573082" y="0"/>
                </a:lnTo>
                <a:lnTo>
                  <a:pt x="5573082" y="6196616"/>
                </a:lnTo>
                <a:lnTo>
                  <a:pt x="0" y="6196616"/>
                </a:lnTo>
                <a:lnTo>
                  <a:pt x="0" y="0"/>
                </a:lnTo>
                <a:close/>
              </a:path>
            </a:pathLst>
          </a:custGeom>
          <a:blipFill>
            <a:blip r:embed="rId5"/>
            <a:stretch>
              <a:fillRect/>
            </a:stretch>
          </a:blipFill>
        </p:spPr>
        <p:txBody>
          <a:bodyPr/>
          <a:lstStyle/>
          <a:p>
            <a:endParaRPr lang="en-US"/>
          </a:p>
        </p:txBody>
      </p:sp>
      <p:pic>
        <p:nvPicPr>
          <p:cNvPr id="12" name="Picture 11">
            <a:extLst>
              <a:ext uri="{FF2B5EF4-FFF2-40B4-BE49-F238E27FC236}">
                <a16:creationId xmlns:a16="http://schemas.microsoft.com/office/drawing/2014/main" id="{DAECC000-42C3-C422-D95E-95897BCBB2F7}"/>
              </a:ext>
            </a:extLst>
          </p:cNvPr>
          <p:cNvPicPr>
            <a:picLocks noChangeAspect="1"/>
          </p:cNvPicPr>
          <p:nvPr/>
        </p:nvPicPr>
        <p:blipFill>
          <a:blip r:embed="rId6"/>
          <a:stretch>
            <a:fillRect/>
          </a:stretch>
        </p:blipFill>
        <p:spPr>
          <a:xfrm>
            <a:off x="-73732" y="107031"/>
            <a:ext cx="8345468" cy="3865838"/>
          </a:xfrm>
          <a:prstGeom prst="rect">
            <a:avLst/>
          </a:prstGeom>
        </p:spPr>
      </p:pic>
      <p:sp>
        <p:nvSpPr>
          <p:cNvPr id="15" name="TextBox 3">
            <a:extLst>
              <a:ext uri="{FF2B5EF4-FFF2-40B4-BE49-F238E27FC236}">
                <a16:creationId xmlns:a16="http://schemas.microsoft.com/office/drawing/2014/main" id="{3634BE33-3630-9F95-AA38-F8BB80BD6E22}"/>
              </a:ext>
            </a:extLst>
          </p:cNvPr>
          <p:cNvSpPr txBox="1"/>
          <p:nvPr/>
        </p:nvSpPr>
        <p:spPr>
          <a:xfrm>
            <a:off x="1433647" y="4335918"/>
            <a:ext cx="8345468" cy="5042662"/>
          </a:xfrm>
          <a:prstGeom prst="rect">
            <a:avLst/>
          </a:prstGeom>
        </p:spPr>
        <p:txBody>
          <a:bodyPr wrap="square" lIns="0" tIns="0" rIns="0" bIns="0" rtlCol="0" anchor="t">
            <a:spAutoFit/>
          </a:bodyPr>
          <a:lstStyle/>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Spending is highest among the 25–34 age group (38%), followed by the 35–45 age group (36%).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age group of 25 to 34 primarily spends money on travel, electronics, groceries, and bills. Bills, groceries, and health and wellness are the main expenses for the 35–45 age group. </a:t>
            </a:r>
          </a:p>
          <a:p>
            <a:pPr marL="342900" indent="-342900">
              <a:lnSpc>
                <a:spcPts val="3640"/>
              </a:lnSpc>
              <a:buFont typeface="Arial" panose="020B0604020202020204" pitchFamily="34" charset="0"/>
              <a:buChar char="•"/>
            </a:pP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The 21–24 age group spends most of its money on </a:t>
            </a:r>
            <a:r>
              <a:rPr lang="en-US" sz="2400" kern="100" dirty="0">
                <a:solidFill>
                  <a:srgbClr val="000000"/>
                </a:solidFill>
                <a:latin typeface="Raleway" pitchFamily="2" charset="0"/>
                <a:ea typeface="Calibri" panose="020F0502020204030204" pitchFamily="34" charset="0"/>
                <a:cs typeface="DokChampa" panose="020B0502040204020203" pitchFamily="34" charset="-34"/>
              </a:rPr>
              <a:t>electronics</a:t>
            </a:r>
            <a:r>
              <a:rPr lang="en-US" sz="2400" kern="100" dirty="0">
                <a:solidFill>
                  <a:srgbClr val="000000"/>
                </a:solidFill>
                <a:effectLst/>
                <a:latin typeface="Raleway" pitchFamily="2" charset="0"/>
                <a:ea typeface="Calibri" panose="020F0502020204030204" pitchFamily="34" charset="0"/>
                <a:cs typeface="DokChampa" panose="020B0502040204020203" pitchFamily="34" charset="-34"/>
              </a:rPr>
              <a:t>, apparel, and entertainment. Spending by people over 45 is primarily on bills, groceries, and health and wellness.</a:t>
            </a:r>
            <a:endParaRPr lang="en-US" sz="2400" kern="100" dirty="0">
              <a:effectLst/>
              <a:latin typeface="Raleway" pitchFamily="2" charset="0"/>
              <a:ea typeface="Calibri" panose="020F0502020204030204" pitchFamily="34" charset="0"/>
            </a:endParaRPr>
          </a:p>
          <a:p>
            <a:pPr>
              <a:lnSpc>
                <a:spcPts val="3640"/>
              </a:lnSpc>
            </a:pPr>
            <a:endParaRPr lang="en-US" sz="2600" dirty="0">
              <a:solidFill>
                <a:srgbClr val="000000"/>
              </a:solidFill>
              <a:latin typeface="Raleway"/>
            </a:endParaRPr>
          </a:p>
        </p:txBody>
      </p:sp>
      <p:pic>
        <p:nvPicPr>
          <p:cNvPr id="4" name="Picture 3">
            <a:extLst>
              <a:ext uri="{FF2B5EF4-FFF2-40B4-BE49-F238E27FC236}">
                <a16:creationId xmlns:a16="http://schemas.microsoft.com/office/drawing/2014/main" id="{E1E6E558-CDA9-E28F-2145-63C7290F9D4B}"/>
              </a:ext>
            </a:extLst>
          </p:cNvPr>
          <p:cNvPicPr>
            <a:picLocks noChangeAspect="1"/>
          </p:cNvPicPr>
          <p:nvPr/>
        </p:nvPicPr>
        <p:blipFill>
          <a:blip r:embed="rId7"/>
          <a:stretch>
            <a:fillRect/>
          </a:stretch>
        </p:blipFill>
        <p:spPr>
          <a:xfrm>
            <a:off x="10168136" y="4506562"/>
            <a:ext cx="8119864" cy="406593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6C0C2360-6494-435D-816D-A0BD80FE3C9F}">
  <we:reference id="wa200003233" version="2.0.0.3" store="en-US" storeType="OMEX"/>
  <we:alternateReferences>
    <we:reference id="WA200003233" version="2.0.0.3" store="WA200003233" storeType="OMEX"/>
  </we:alternateReferences>
  <we:properties>
    <we:property name="pptInsertionSessionID" value="&quot;B55EB2FD-FD8D-4575-9D66-3A0BAEF6B5B0&quot;"/>
    <we:property name="embedUrl" value="&quot;/reportEmbed?reportId=5dce1a95-4bf2-41b7-a2af-106cf3b76b71&amp;config=eyJjbHVzdGVyVXJsIjoiaHR0cHM6Ly9XQUJJLUlORElBLUNFTlRSQUwtQS1QUklNQVJZLXJlZGlyZWN0LmFuYWx5c2lzLndpbmRvd3MubmV0IiwiZW1iZWRGZWF0dXJlcyI6eyJ1c2FnZU1ldHJpY3NWTmV4dCI6dHJ1ZSwiZGlzYWJsZUFuZ3VsYXJKU0Jvb3RzdHJhcFJlcG9ydEVtYmVkIjp0cnVlfX0%3D&amp;disableSensitivityBanner=true&quot;"/>
    <we:property name="bookmark" value="&quot;H4sIAAAAAAAAA6WSTWvcMBCG/0rQ2QR9f+TY3ktoSi+hhxlpvLjrtYythE3D/vdIuy1lySHg3DTvvHrmHaFXloZ1HuHlGxyI3bEvOe8PsOxvhGUdm65FG/vgvJTKO5SWJxIGqyvPZcjTyu5eWYFlR+XnsD7B2IhVfPzVMRjHe9i1qodxpY7NtKx5gnH4QxdzbZXliU4do+M85gUa8qFAoYZ9rvZa1yjiVtWJEMvwTA8Uy0X9TnNeyr+6Y+vldI503Wuw88CveSowTBXcNJ5ccsEFzw3FyLlXKJq+DtNu/Bvx/90fL3N7luFQd2r74+9Kb5zTqS7AnXJ9NM4rb5TnID2ZrSznegQVUQeMKIXQ0tHmXBH7gEJIiYmjFdoL2JyrT1I7W0FkazrSyeJWFkpKAYOVXlmjk+SJhw9ZhY4F8/E9TfcUZArcRRRGRvAxfIKmPDoXI3Jef3swxBWq7TSvhRCowUjwPkhnPbdbaWfglfIGr4vMRssDAAA=&quot;"/>
    <we:property name="datasetId" value="&quot;c92a4224-b9f0-41a6-bb34-d95d338df2cb&quot;"/>
    <we:property name="pageName" value="&quot;ReportSection&quot;"/>
    <we:property name="reportUrl" value="&quot;/groups/me/reports/5dce1a95-4bf2-41b7-a2af-106cf3b76b71/ReportSection&quot;"/>
    <we:property name="reportName" value="&quot;mitron&quot;"/>
    <we:property name="reportState" value="&quot;CONNECTED&quot;"/>
    <we:property name="pageDisplayName" value="&quot;Home&quot;"/>
    <we:property name="backgroundColor" value="&quot;#005F73&quot;"/>
    <we:property name="initialStateBookmark" value="&quot;H4sIAAAAAAAAA6WTTWvcMBCG/0rR2RR92JaUW1p6SvNBUnIJoYyk8aJGaxlbGzZd/N8reTeEkkODe7FnXo2f95VhDsT5aQjwcgVbJGfkS4xPWxifPrGWVKQ/idfXF5fntxc/r84vv2U5DsnHfiJnB5Jg3GC699MOQkFk8eGxIhDCDWxK10GYsCIDjlPsIfjfeBzOR2nc4VwR3A8hjlCQdwkSFuxzHs999mafRXYEm/wz3qFNR/UWhzim174i07FaIv19VmCL4dfYJ/B9BheNOumkllrRBq2lVAnDij75fhNOEd++/fEylP/gt/lO5f7mV6YXzjznC1ApZGcbqYRqhKLAFTZrWVJ2BoQ1tTbWcMZqLnF1Lms6bRjj3DhqWlYrBqtzdY7Xss0gbHM6rF1r1rIMR6eNbrkSbVM7Th3V/2Ql3CcT9+9pdYeaO02lNazhFpTV/0ETykhpraGUOtQNUmHEepqqGWOmhoaDUprLVtF2LW0Bvilki3nzShF3aRrA4g30uX84kGGMed2Sx2Uurxf0Dt2pHsv7u084Hq3vIewW17yMZPHIYbwJ+MH5eX4sjz9HRRwFSAQAAA==&quot;"/>
    <we:property name="isFiltersActionButtonVisible" value="true"/>
    <we:property name="reportEmbeddedTime" value="&quot;2024-01-01T11:12:51.120Z&quot;"/>
    <we:property name="creatorTenantId" value="&quot;c6e549b3-5f45-4032-aae9-d4244dc5b2c4&quot;"/>
    <we:property name="creatorUserId" value="&quot;10032002CC7007A4&quot;"/>
    <we:property name="creatorSessionId" value="&quot;cd8dd15c-c048-41ac-88cf-db4846656ea4&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6075</TotalTime>
  <Words>1481</Words>
  <Application>Microsoft Office PowerPoint</Application>
  <PresentationFormat>Custom</PresentationFormat>
  <Paragraphs>97</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Eczar Semi-Bold</vt:lpstr>
      <vt:lpstr>Raleway Bold</vt:lpstr>
      <vt:lpstr>Eczar Bold</vt:lpstr>
      <vt:lpstr>Calibri</vt:lpstr>
      <vt:lpstr>Arial</vt:lpstr>
      <vt:lpstr>Raleway</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Pavani Bachina</cp:lastModifiedBy>
  <cp:revision>2</cp:revision>
  <dcterms:created xsi:type="dcterms:W3CDTF">2006-08-16T00:00:00Z</dcterms:created>
  <dcterms:modified xsi:type="dcterms:W3CDTF">2024-01-02T14:22:58Z</dcterms:modified>
  <dc:identifier>DAF39MmFKRU</dc:identifier>
</cp:coreProperties>
</file>